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43" r:id="rId1"/>
    <p:sldMasterId id="2147484574" r:id="rId2"/>
    <p:sldMasterId id="2147484561" r:id="rId3"/>
  </p:sldMasterIdLst>
  <p:notesMasterIdLst>
    <p:notesMasterId r:id="rId89"/>
  </p:notesMasterIdLst>
  <p:sldIdLst>
    <p:sldId id="640" r:id="rId4"/>
    <p:sldId id="554" r:id="rId5"/>
    <p:sldId id="536" r:id="rId6"/>
    <p:sldId id="537" r:id="rId7"/>
    <p:sldId id="555" r:id="rId8"/>
    <p:sldId id="559" r:id="rId9"/>
    <p:sldId id="560" r:id="rId10"/>
    <p:sldId id="575" r:id="rId11"/>
    <p:sldId id="565" r:id="rId12"/>
    <p:sldId id="561" r:id="rId13"/>
    <p:sldId id="562" r:id="rId14"/>
    <p:sldId id="564" r:id="rId15"/>
    <p:sldId id="563" r:id="rId16"/>
    <p:sldId id="566" r:id="rId17"/>
    <p:sldId id="567" r:id="rId18"/>
    <p:sldId id="568" r:id="rId19"/>
    <p:sldId id="569" r:id="rId20"/>
    <p:sldId id="570" r:id="rId21"/>
    <p:sldId id="571" r:id="rId22"/>
    <p:sldId id="573" r:id="rId23"/>
    <p:sldId id="574" r:id="rId24"/>
    <p:sldId id="594" r:id="rId25"/>
    <p:sldId id="576" r:id="rId26"/>
    <p:sldId id="577" r:id="rId27"/>
    <p:sldId id="556" r:id="rId28"/>
    <p:sldId id="557" r:id="rId29"/>
    <p:sldId id="538" r:id="rId30"/>
    <p:sldId id="590" r:id="rId31"/>
    <p:sldId id="591" r:id="rId32"/>
    <p:sldId id="592" r:id="rId33"/>
    <p:sldId id="597" r:id="rId34"/>
    <p:sldId id="609" r:id="rId35"/>
    <p:sldId id="610" r:id="rId36"/>
    <p:sldId id="601" r:id="rId37"/>
    <p:sldId id="596" r:id="rId38"/>
    <p:sldId id="636" r:id="rId39"/>
    <p:sldId id="635" r:id="rId40"/>
    <p:sldId id="637" r:id="rId41"/>
    <p:sldId id="600" r:id="rId42"/>
    <p:sldId id="604" r:id="rId43"/>
    <p:sldId id="593" r:id="rId44"/>
    <p:sldId id="605" r:id="rId45"/>
    <p:sldId id="606" r:id="rId46"/>
    <p:sldId id="607" r:id="rId47"/>
    <p:sldId id="608" r:id="rId48"/>
    <p:sldId id="598" r:id="rId49"/>
    <p:sldId id="602" r:id="rId50"/>
    <p:sldId id="603" r:id="rId51"/>
    <p:sldId id="611" r:id="rId52"/>
    <p:sldId id="614" r:id="rId53"/>
    <p:sldId id="615" r:id="rId54"/>
    <p:sldId id="616" r:id="rId55"/>
    <p:sldId id="617" r:id="rId56"/>
    <p:sldId id="618" r:id="rId57"/>
    <p:sldId id="619" r:id="rId58"/>
    <p:sldId id="620" r:id="rId59"/>
    <p:sldId id="621" r:id="rId60"/>
    <p:sldId id="622" r:id="rId61"/>
    <p:sldId id="623" r:id="rId62"/>
    <p:sldId id="624" r:id="rId63"/>
    <p:sldId id="625" r:id="rId64"/>
    <p:sldId id="626" r:id="rId65"/>
    <p:sldId id="627" r:id="rId66"/>
    <p:sldId id="628" r:id="rId67"/>
    <p:sldId id="629" r:id="rId68"/>
    <p:sldId id="630" r:id="rId69"/>
    <p:sldId id="631" r:id="rId70"/>
    <p:sldId id="632" r:id="rId71"/>
    <p:sldId id="633" r:id="rId72"/>
    <p:sldId id="634" r:id="rId73"/>
    <p:sldId id="613" r:id="rId74"/>
    <p:sldId id="612" r:id="rId75"/>
    <p:sldId id="579" r:id="rId76"/>
    <p:sldId id="580" r:id="rId77"/>
    <p:sldId id="583" r:id="rId78"/>
    <p:sldId id="582" r:id="rId79"/>
    <p:sldId id="584" r:id="rId80"/>
    <p:sldId id="585" r:id="rId81"/>
    <p:sldId id="589" r:id="rId82"/>
    <p:sldId id="587" r:id="rId83"/>
    <p:sldId id="595" r:id="rId84"/>
    <p:sldId id="581" r:id="rId85"/>
    <p:sldId id="588" r:id="rId86"/>
    <p:sldId id="263" r:id="rId87"/>
    <p:sldId id="528" r:id="rId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D1AA5F"/>
    <a:srgbClr val="1570F7"/>
    <a:srgbClr val="660066"/>
    <a:srgbClr val="000000"/>
    <a:srgbClr val="FF4343"/>
    <a:srgbClr val="FF0000"/>
    <a:srgbClr val="FF5B5B"/>
    <a:srgbClr val="FF696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2905" autoAdjust="0"/>
    <p:restoredTop sz="91899" autoAdjust="0"/>
  </p:normalViewPr>
  <p:slideViewPr>
    <p:cSldViewPr snapToGrid="0">
      <p:cViewPr varScale="1">
        <p:scale>
          <a:sx n="71" d="100"/>
          <a:sy n="71" d="100"/>
        </p:scale>
        <p:origin x="-86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42" d="100"/>
          <a:sy n="142" d="100"/>
        </p:scale>
        <p:origin x="-96" y="-109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88ADBA-AAC9-495B-8C05-85C189CE54FF}" type="datetimeFigureOut">
              <a:rPr lang="en-GB" smtClean="0"/>
              <a:pPr/>
              <a:t>05/12/2013</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0DE256-20AF-4C9D-9DC8-3164EDA27844}" type="slidenum">
              <a:rPr lang="en-GB" smtClean="0"/>
              <a:pPr/>
              <a:t>‹#›</a:t>
            </a:fld>
            <a:endParaRPr lang="en-GB" dirty="0"/>
          </a:p>
        </p:txBody>
      </p:sp>
    </p:spTree>
    <p:extLst>
      <p:ext uri="{BB962C8B-B14F-4D97-AF65-F5344CB8AC3E}">
        <p14:creationId xmlns="" xmlns:p14="http://schemas.microsoft.com/office/powerpoint/2010/main" val="3355264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TODO:</a:t>
            </a:r>
            <a:r>
              <a:rPr lang="en-GB" baseline="0" dirty="0" smtClean="0"/>
              <a:t> mention algebraic data types in relation to DU</a:t>
            </a:r>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23</a:t>
            </a:fld>
            <a:endParaRPr lang="en-GB"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The biggest advantage of programming</a:t>
            </a:r>
            <a:r>
              <a:rPr lang="en-GB" baseline="0" dirty="0" smtClean="0"/>
              <a:t> with the Actor model, for me, is the fact that each actor is self-contained and implements an explicit protocol, hence making them very easy to reason with and often it’s possible to look at the code and know that there’s obviously no defect rather than no obvious defect, and that distinction is important.</a:t>
            </a:r>
            <a:endParaRPr lang="en-GB" dirty="0" smtClean="0"/>
          </a:p>
          <a:p>
            <a:endParaRPr lang="en-GB" dirty="0" smtClean="0"/>
          </a:p>
          <a:p>
            <a:r>
              <a:rPr lang="en-GB" dirty="0" smtClean="0"/>
              <a:t>The only operation</a:t>
            </a:r>
            <a:r>
              <a:rPr lang="en-GB" baseline="0" dirty="0" smtClean="0"/>
              <a:t> with the inbox which requires synchronization (as far as I know) is with selective receive using </a:t>
            </a:r>
            <a:r>
              <a:rPr lang="en-GB" baseline="0" dirty="0" err="1" smtClean="0"/>
              <a:t>inbox.Scan</a:t>
            </a:r>
            <a:r>
              <a:rPr lang="en-GB" baseline="0" dirty="0" smtClean="0"/>
              <a:t>, otherwise, it’s inherently single-threaded inside the body of an agent (a property of the Actor model).</a:t>
            </a:r>
          </a:p>
        </p:txBody>
      </p:sp>
      <p:sp>
        <p:nvSpPr>
          <p:cNvPr id="4" name="Slide Number Placeholder 3"/>
          <p:cNvSpPr>
            <a:spLocks noGrp="1"/>
          </p:cNvSpPr>
          <p:nvPr>
            <p:ph type="sldNum" sz="quarter" idx="10"/>
          </p:nvPr>
        </p:nvSpPr>
        <p:spPr/>
        <p:txBody>
          <a:bodyPr/>
          <a:lstStyle/>
          <a:p>
            <a:fld id="{6D0DE256-20AF-4C9D-9DC8-3164EDA27844}" type="slidenum">
              <a:rPr lang="en-GB" smtClean="0"/>
              <a:pPr/>
              <a:t>47</a:t>
            </a:fld>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smtClean="0"/>
              <a:t>This is where DU and pattern matching saved me</a:t>
            </a:r>
            <a:r>
              <a:rPr lang="en-GB" baseline="0" dirty="0" smtClean="0"/>
              <a:t> days and possibly even weeks in writing and maintaining the infrastructure that powers our quest and achievement system.</a:t>
            </a:r>
            <a:endParaRPr lang="en-GB" dirty="0" smtClean="0"/>
          </a:p>
        </p:txBody>
      </p:sp>
      <p:sp>
        <p:nvSpPr>
          <p:cNvPr id="4" name="Slide Number Placeholder 3"/>
          <p:cNvSpPr>
            <a:spLocks noGrp="1"/>
          </p:cNvSpPr>
          <p:nvPr>
            <p:ph type="sldNum" sz="quarter" idx="10"/>
          </p:nvPr>
        </p:nvSpPr>
        <p:spPr/>
        <p:txBody>
          <a:bodyPr/>
          <a:lstStyle/>
          <a:p>
            <a:fld id="{6D0DE256-20AF-4C9D-9DC8-3164EDA27844}" type="slidenum">
              <a:rPr lang="en-GB" smtClean="0"/>
              <a:pPr/>
              <a:t>49</a:t>
            </a:fld>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Mention other approaches such</a:t>
            </a:r>
            <a:r>
              <a:rPr lang="en-GB" baseline="0" dirty="0" smtClean="0"/>
              <a:t> as using </a:t>
            </a:r>
            <a:r>
              <a:rPr lang="en-GB" baseline="0" dirty="0" err="1" smtClean="0"/>
              <a:t>ActivePatterns</a:t>
            </a:r>
            <a:r>
              <a:rPr lang="en-GB" baseline="0" dirty="0" smtClean="0"/>
              <a:t> with pattern matching, </a:t>
            </a:r>
            <a:r>
              <a:rPr lang="en-GB" baseline="0" dirty="0" err="1" smtClean="0"/>
              <a:t>FsLex</a:t>
            </a:r>
            <a:r>
              <a:rPr lang="en-GB" baseline="0" dirty="0" smtClean="0"/>
              <a:t> and </a:t>
            </a:r>
            <a:r>
              <a:rPr lang="en-GB" baseline="0" dirty="0" err="1" smtClean="0"/>
              <a:t>FsYacc</a:t>
            </a:r>
            <a:r>
              <a:rPr lang="en-GB" baseline="0" dirty="0" smtClean="0"/>
              <a:t> (</a:t>
            </a:r>
            <a:r>
              <a:rPr lang="en-GB" baseline="0" dirty="0" err="1" smtClean="0"/>
              <a:t>lexer</a:t>
            </a:r>
            <a:r>
              <a:rPr lang="en-GB" baseline="0" dirty="0" smtClean="0"/>
              <a:t> and parser generation tools), etc.</a:t>
            </a:r>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73</a:t>
            </a:fld>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 Strong consistency,</a:t>
            </a:r>
            <a:r>
              <a:rPr lang="en-GB" baseline="0" dirty="0" smtClean="0"/>
              <a:t> atomic counters</a:t>
            </a:r>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74</a:t>
            </a:fld>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0" y="1239864"/>
            <a:ext cx="9144000" cy="4107051"/>
          </a:xfrm>
          <a:prstGeom prst="rect">
            <a:avLst/>
          </a:prstGeom>
          <a:solidFill>
            <a:srgbClr val="000000">
              <a:alpha val="89804"/>
            </a:srgbClr>
          </a:solidFill>
          <a:ln>
            <a:solidFill>
              <a:srgbClr val="000000">
                <a:alpha val="8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722313" y="2864819"/>
            <a:ext cx="7772400" cy="1362075"/>
          </a:xfrm>
          <a:prstGeom prst="rect">
            <a:avLst/>
          </a:prstGeom>
        </p:spPr>
        <p:txBody>
          <a:bodyPr anchor="t">
            <a:noAutofit/>
          </a:bodyPr>
          <a:lstStyle>
            <a:lvl1pPr algn="l">
              <a:defRPr sz="6600"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defRPr>
            </a:lvl1pPr>
          </a:lstStyle>
          <a:p>
            <a:r>
              <a:rPr lang="en-US" dirty="0" smtClean="0"/>
              <a:t>Master Title</a:t>
            </a:r>
            <a:endParaRPr lang="en-GB" dirty="0"/>
          </a:p>
        </p:txBody>
      </p:sp>
    </p:spTree>
  </p:cSld>
  <p:clrMapOvr>
    <a:masterClrMapping/>
  </p:clrMapOvr>
  <p:transition spd="med">
    <p:strips dir="ru"/>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print"/>
          <a:srcRect/>
          <a:stretch>
            <a:fillRect/>
          </a:stretch>
        </p:blipFill>
        <p:spPr bwMode="auto">
          <a:xfrm>
            <a:off x="0" y="0"/>
            <a:ext cx="9163050" cy="6877050"/>
          </a:xfrm>
          <a:prstGeom prst="rect">
            <a:avLst/>
          </a:prstGeom>
          <a:noFill/>
          <a:ln w="9525">
            <a:noFill/>
            <a:miter lim="800000"/>
            <a:headEnd/>
            <a:tailEnd/>
          </a:ln>
        </p:spPr>
      </p:pic>
    </p:spTree>
  </p:cSld>
  <p:clrMapOvr>
    <a:masterClrMapping/>
  </p:clrMapOvr>
  <p:transition spd="med">
    <p:strips dir="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2000" y="410400"/>
            <a:ext cx="8229600" cy="532186"/>
          </a:xfrm>
          <a:prstGeom prst="rect">
            <a:avLst/>
          </a:prstGeom>
        </p:spPr>
        <p:txBody>
          <a:bodyPr/>
          <a:lstStyle>
            <a:lvl1pPr algn="l">
              <a:defRPr sz="3200" b="1">
                <a:solidFill>
                  <a:schemeClr val="tx1">
                    <a:lumMod val="75000"/>
                    <a:lumOff val="25000"/>
                  </a:schemeClr>
                </a:solidFill>
                <a:latin typeface="+mn-lt"/>
              </a:defRPr>
            </a:lvl1pPr>
          </a:lstStyle>
          <a:p>
            <a:r>
              <a:rPr lang="en-US" dirty="0" smtClean="0"/>
              <a:t>Click to edit Master title style</a:t>
            </a:r>
            <a:endParaRPr lang="en-GB" dirty="0"/>
          </a:p>
        </p:txBody>
      </p:sp>
      <p:sp>
        <p:nvSpPr>
          <p:cNvPr id="4" name="Content Placeholder 3"/>
          <p:cNvSpPr>
            <a:spLocks noGrp="1"/>
          </p:cNvSpPr>
          <p:nvPr>
            <p:ph sz="quarter" idx="10"/>
          </p:nvPr>
        </p:nvSpPr>
        <p:spPr>
          <a:xfrm>
            <a:off x="461963" y="1688950"/>
            <a:ext cx="8229600" cy="4432449"/>
          </a:xfrm>
          <a:prstGeom prst="rect">
            <a:avLst/>
          </a:prstGeom>
        </p:spPr>
        <p:txBody>
          <a:bodyPr/>
          <a:lstStyle>
            <a:lvl1pPr>
              <a:spcBef>
                <a:spcPts val="1200"/>
              </a:spcBef>
              <a:spcAft>
                <a:spcPts val="600"/>
              </a:spcAft>
              <a:buFont typeface="Arial" pitchFamily="34" charset="0"/>
              <a:buChar char="•"/>
              <a:defRPr sz="2800">
                <a:solidFill>
                  <a:schemeClr val="tx1">
                    <a:lumMod val="65000"/>
                    <a:lumOff val="35000"/>
                  </a:schemeClr>
                </a:solidFill>
              </a:defRPr>
            </a:lvl1pPr>
            <a:lvl2pPr>
              <a:defRPr sz="2400">
                <a:solidFill>
                  <a:schemeClr val="tx1">
                    <a:lumMod val="65000"/>
                    <a:lumOff val="35000"/>
                  </a:schemeClr>
                </a:solidFill>
              </a:defRPr>
            </a:lvl2pPr>
            <a:lvl3pPr>
              <a:defRPr sz="2000">
                <a:solidFill>
                  <a:schemeClr val="tx1">
                    <a:lumMod val="65000"/>
                    <a:lumOff val="35000"/>
                  </a:schemeClr>
                </a:solidFill>
              </a:defRPr>
            </a:lvl3pPr>
          </a:lstStyle>
          <a:p>
            <a:pPr lvl="0"/>
            <a:r>
              <a:rPr lang="en-US" dirty="0" smtClean="0"/>
              <a:t>Click to edit Master text styles</a:t>
            </a:r>
          </a:p>
          <a:p>
            <a:pPr lvl="1"/>
            <a:r>
              <a:rPr lang="en-US" dirty="0" smtClean="0"/>
              <a:t>Second level</a:t>
            </a:r>
          </a:p>
          <a:p>
            <a:pPr lvl="2"/>
            <a:r>
              <a:rPr lang="en-US" dirty="0" smtClean="0"/>
              <a:t>Third level</a:t>
            </a:r>
          </a:p>
          <a:p>
            <a:pPr lvl="0"/>
            <a:endParaRPr lang="en-GB" dirty="0"/>
          </a:p>
        </p:txBody>
      </p:sp>
    </p:spTree>
  </p:cSld>
  <p:clrMapOvr>
    <a:masterClrMapping/>
  </p:clrMapOvr>
  <p:transition spd="med">
    <p:strips dir="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2000" y="410400"/>
            <a:ext cx="8229600" cy="532186"/>
          </a:xfrm>
          <a:prstGeom prst="rect">
            <a:avLst/>
          </a:prstGeom>
        </p:spPr>
        <p:txBody>
          <a:bodyPr/>
          <a:lstStyle>
            <a:lvl1pPr algn="l">
              <a:defRPr sz="3200" b="1">
                <a:solidFill>
                  <a:schemeClr val="tx1">
                    <a:lumMod val="75000"/>
                    <a:lumOff val="25000"/>
                  </a:schemeClr>
                </a:solidFill>
                <a:latin typeface="+mn-lt"/>
              </a:defRPr>
            </a:lvl1pPr>
          </a:lstStyle>
          <a:p>
            <a:r>
              <a:rPr lang="en-US" dirty="0" smtClean="0"/>
              <a:t>Click to edit Master title style</a:t>
            </a:r>
            <a:endParaRPr lang="en-GB" dirty="0"/>
          </a:p>
        </p:txBody>
      </p:sp>
    </p:spTree>
  </p:cSld>
  <p:clrMapOvr>
    <a:masterClrMapping/>
  </p:clrMapOvr>
  <p:transition spd="med">
    <p:strips dir="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cstate="print"/>
          <a:srcRect/>
          <a:stretch>
            <a:fillRect/>
          </a:stretch>
        </p:blipFill>
        <p:spPr bwMode="auto">
          <a:xfrm>
            <a:off x="-1" y="0"/>
            <a:ext cx="9140969" cy="6858000"/>
          </a:xfrm>
          <a:prstGeom prst="rect">
            <a:avLst/>
          </a:prstGeom>
          <a:noFill/>
          <a:ln w="9525">
            <a:noFill/>
            <a:miter lim="800000"/>
            <a:headEnd/>
            <a:tailEnd/>
          </a:ln>
        </p:spPr>
      </p:pic>
      <p:sp>
        <p:nvSpPr>
          <p:cNvPr id="6" name="Content Placeholder 2"/>
          <p:cNvSpPr>
            <a:spLocks noGrp="1"/>
          </p:cNvSpPr>
          <p:nvPr>
            <p:ph idx="1" hasCustomPrompt="1"/>
          </p:nvPr>
        </p:nvSpPr>
        <p:spPr>
          <a:xfrm>
            <a:off x="4067174" y="4343400"/>
            <a:ext cx="5076825" cy="1714500"/>
          </a:xfrm>
          <a:prstGeom prst="rect">
            <a:avLst/>
          </a:prstGeom>
        </p:spPr>
        <p:txBody>
          <a:bodyPr>
            <a:noAutofit/>
          </a:bodyPr>
          <a:lstStyle>
            <a:lvl1pPr marL="432000">
              <a:lnSpc>
                <a:spcPct val="150000"/>
              </a:lnSpc>
              <a:buNone/>
              <a:defRPr sz="4400" b="1" baseline="0">
                <a:solidFill>
                  <a:schemeClr val="tx1">
                    <a:lumMod val="75000"/>
                    <a:lumOff val="25000"/>
                  </a:schemeClr>
                </a:solidFill>
                <a:latin typeface="Segoe Print" pitchFamily="2" charset="0"/>
                <a:cs typeface="Calibri" pitchFamily="34" charset="0"/>
              </a:defRPr>
            </a:lvl1pPr>
            <a:lvl2pPr>
              <a:lnSpc>
                <a:spcPct val="150000"/>
              </a:lnSpc>
              <a:defRPr sz="3200">
                <a:solidFill>
                  <a:schemeClr val="bg1"/>
                </a:solidFill>
                <a:latin typeface="Calibri" pitchFamily="34" charset="0"/>
                <a:cs typeface="Calibri" pitchFamily="34" charset="0"/>
              </a:defRPr>
            </a:lvl2pPr>
            <a:lvl3pPr>
              <a:lnSpc>
                <a:spcPct val="150000"/>
              </a:lnSpc>
              <a:defRPr sz="2800">
                <a:solidFill>
                  <a:schemeClr val="bg1"/>
                </a:solidFill>
                <a:latin typeface="Calibri" pitchFamily="34" charset="0"/>
                <a:cs typeface="Calibri" pitchFamily="34" charset="0"/>
              </a:defRPr>
            </a:lvl3pPr>
            <a:lvl4pPr>
              <a:lnSpc>
                <a:spcPct val="150000"/>
              </a:lnSpc>
              <a:defRPr sz="2400">
                <a:solidFill>
                  <a:schemeClr val="bg1"/>
                </a:solidFill>
                <a:latin typeface="Calibri" pitchFamily="34" charset="0"/>
                <a:cs typeface="Calibri" pitchFamily="34" charset="0"/>
              </a:defRPr>
            </a:lvl4pPr>
            <a:lvl5pPr>
              <a:lnSpc>
                <a:spcPct val="150000"/>
              </a:lnSpc>
              <a:defRPr sz="2400">
                <a:solidFill>
                  <a:schemeClr val="bg1"/>
                </a:solidFill>
                <a:latin typeface="Calibri" pitchFamily="34" charset="0"/>
                <a:cs typeface="Calibri" pitchFamily="34" charset="0"/>
              </a:defRPr>
            </a:lvl5pPr>
          </a:lstStyle>
          <a:p>
            <a:pPr lvl="0"/>
            <a:r>
              <a:rPr lang="en-US" dirty="0" smtClean="0"/>
              <a:t>Click to edit Demo title</a:t>
            </a:r>
            <a:endParaRPr lang="en-GB" dirty="0"/>
          </a:p>
        </p:txBody>
      </p:sp>
      <p:sp>
        <p:nvSpPr>
          <p:cNvPr id="4" name="TextBox 3"/>
          <p:cNvSpPr txBox="1"/>
          <p:nvPr userDrawn="1"/>
        </p:nvSpPr>
        <p:spPr>
          <a:xfrm>
            <a:off x="7613325" y="6581001"/>
            <a:ext cx="1530675" cy="276999"/>
          </a:xfrm>
          <a:prstGeom prst="rect">
            <a:avLst/>
          </a:prstGeom>
          <a:noFill/>
        </p:spPr>
        <p:txBody>
          <a:bodyPr wrap="none" rtlCol="0">
            <a:spAutoFit/>
          </a:bodyPr>
          <a:lstStyle/>
          <a:p>
            <a:r>
              <a:rPr lang="en-GB" sz="1200" dirty="0" smtClean="0"/>
              <a:t>Image by Mike Rohde</a:t>
            </a:r>
            <a:endParaRPr lang="en-GB" sz="1200" dirty="0"/>
          </a:p>
        </p:txBody>
      </p:sp>
    </p:spTree>
  </p:cSld>
  <p:clrMapOvr>
    <a:masterClrMapping/>
  </p:clrMapOvr>
  <p:transition spd="med">
    <p:strips dir="ru"/>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95E41CB9-D92F-471A-99AC-40ED9598F0DA}" type="datetimeFigureOut">
              <a:rPr lang="en-GB" smtClean="0"/>
              <a:pPr/>
              <a:t>05/12/2013</a:t>
            </a:fld>
            <a:endParaRPr lang="en-GB"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GB"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E4CBC38F-34C4-4155-B788-CDA1BBCCA99A}" type="slidenum">
              <a:rPr lang="en-GB" smtClean="0"/>
              <a:pPr/>
              <a:t>‹#›</a:t>
            </a:fld>
            <a:endParaRPr lang="en-GB" dirty="0"/>
          </a:p>
        </p:txBody>
      </p:sp>
      <p:pic>
        <p:nvPicPr>
          <p:cNvPr id="6" name="Picture 4"/>
          <p:cNvPicPr>
            <a:picLocks noChangeAspect="1" noChangeArrowheads="1"/>
          </p:cNvPicPr>
          <p:nvPr userDrawn="1"/>
        </p:nvPicPr>
        <p:blipFill>
          <a:blip r:embed="rId2" cstate="print">
            <a:lum bright="-4000"/>
          </a:blip>
          <a:srcRect l="10707" r="12577"/>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spd="med">
    <p:strips dir="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Code">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cstate="print"/>
          <a:srcRect r="7580"/>
          <a:stretch>
            <a:fillRect/>
          </a:stretch>
        </p:blipFill>
        <p:spPr bwMode="auto">
          <a:xfrm>
            <a:off x="0" y="720673"/>
            <a:ext cx="9144000" cy="5556142"/>
          </a:xfrm>
          <a:prstGeom prst="rect">
            <a:avLst/>
          </a:prstGeom>
          <a:noFill/>
          <a:ln w="9525">
            <a:noFill/>
            <a:miter lim="800000"/>
            <a:headEnd/>
            <a:tailEnd/>
          </a:ln>
        </p:spPr>
      </p:pic>
    </p:spTree>
  </p:cSld>
  <p:clrMapOvr>
    <a:masterClrMapping/>
  </p:clrMapOvr>
  <p:transition spd="med">
    <p:strips dir="ru"/>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spd="med">
    <p:strips dir="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4" name="Rectangle 3"/>
          <p:cNvSpPr/>
          <p:nvPr userDrawn="1"/>
        </p:nvSpPr>
        <p:spPr>
          <a:xfrm>
            <a:off x="0" y="1239864"/>
            <a:ext cx="9144000" cy="4107051"/>
          </a:xfrm>
          <a:prstGeom prst="rect">
            <a:avLst/>
          </a:prstGeom>
          <a:solidFill>
            <a:srgbClr val="000000">
              <a:alpha val="89804"/>
            </a:srgbClr>
          </a:solidFill>
          <a:ln>
            <a:solidFill>
              <a:srgbClr val="000000">
                <a:alpha val="8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a:xfrm>
            <a:off x="263470" y="1464591"/>
            <a:ext cx="8609309" cy="3719592"/>
          </a:xfrm>
          <a:prstGeom prst="rect">
            <a:avLst/>
          </a:prstGeom>
        </p:spPr>
        <p:txBody>
          <a:bodyPr anchor="ctr">
            <a:normAutofit/>
          </a:bodyPr>
          <a:lstStyle>
            <a:lvl1pPr marL="432000">
              <a:lnSpc>
                <a:spcPct val="150000"/>
              </a:lnSpc>
              <a:defRPr sz="3600">
                <a:solidFill>
                  <a:schemeClr val="bg1"/>
                </a:solidFill>
                <a:latin typeface="Calibri" pitchFamily="34" charset="0"/>
                <a:cs typeface="Calibri" pitchFamily="34" charset="0"/>
              </a:defRPr>
            </a:lvl1pPr>
            <a:lvl2pPr>
              <a:lnSpc>
                <a:spcPct val="150000"/>
              </a:lnSpc>
              <a:defRPr sz="2800">
                <a:solidFill>
                  <a:schemeClr val="bg1"/>
                </a:solidFill>
                <a:latin typeface="Calibri" pitchFamily="34" charset="0"/>
                <a:cs typeface="Calibri" pitchFamily="34" charset="0"/>
              </a:defRPr>
            </a:lvl2pPr>
            <a:lvl3pPr>
              <a:lnSpc>
                <a:spcPct val="150000"/>
              </a:lnSpc>
              <a:defRPr sz="2000">
                <a:solidFill>
                  <a:schemeClr val="bg1"/>
                </a:solidFill>
                <a:latin typeface="Calibri" pitchFamily="34" charset="0"/>
                <a:cs typeface="Calibri" pitchFamily="34" charset="0"/>
              </a:defRPr>
            </a:lvl3pPr>
            <a:lvl4pPr>
              <a:lnSpc>
                <a:spcPct val="150000"/>
              </a:lnSpc>
              <a:defRPr sz="2400">
                <a:solidFill>
                  <a:schemeClr val="bg1"/>
                </a:solidFill>
                <a:latin typeface="Calibri" pitchFamily="34" charset="0"/>
                <a:cs typeface="Calibri" pitchFamily="34" charset="0"/>
              </a:defRPr>
            </a:lvl4pPr>
            <a:lvl5pPr>
              <a:lnSpc>
                <a:spcPct val="150000"/>
              </a:lnSpc>
              <a:defRPr sz="2400">
                <a:solidFill>
                  <a:schemeClr val="bg1"/>
                </a:solidFill>
                <a:latin typeface="Calibri"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p:txBody>
      </p:sp>
    </p:spTree>
  </p:cSld>
  <p:clrMapOvr>
    <a:masterClrMapping/>
  </p:clrMapOvr>
  <p:transition spd="med">
    <p:strips dir="ru"/>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Code">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rgbClr val="000000">
              <a:alpha val="89804"/>
            </a:srgbClr>
          </a:solidFill>
          <a:ln>
            <a:solidFill>
              <a:srgbClr val="000000">
                <a:alpha val="8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spd="med">
    <p:strips dir="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4" name="Rectangle 3"/>
          <p:cNvSpPr/>
          <p:nvPr userDrawn="1"/>
        </p:nvSpPr>
        <p:spPr>
          <a:xfrm>
            <a:off x="0" y="1239864"/>
            <a:ext cx="9144000" cy="4107051"/>
          </a:xfrm>
          <a:prstGeom prst="rect">
            <a:avLst/>
          </a:prstGeom>
          <a:solidFill>
            <a:srgbClr val="000000">
              <a:alpha val="89804"/>
            </a:srgbClr>
          </a:solidFill>
          <a:ln>
            <a:solidFill>
              <a:srgbClr val="000000">
                <a:alpha val="8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a:xfrm>
            <a:off x="263470" y="1464591"/>
            <a:ext cx="8609309" cy="3719592"/>
          </a:xfrm>
          <a:prstGeom prst="rect">
            <a:avLst/>
          </a:prstGeom>
        </p:spPr>
        <p:txBody>
          <a:bodyPr anchor="ctr">
            <a:normAutofit/>
          </a:bodyPr>
          <a:lstStyle>
            <a:lvl1pPr marL="432000">
              <a:lnSpc>
                <a:spcPct val="150000"/>
              </a:lnSpc>
              <a:defRPr sz="3600">
                <a:solidFill>
                  <a:schemeClr val="bg1"/>
                </a:solidFill>
                <a:latin typeface="Calibri" pitchFamily="34" charset="0"/>
                <a:cs typeface="Calibri" pitchFamily="34" charset="0"/>
              </a:defRPr>
            </a:lvl1pPr>
            <a:lvl2pPr>
              <a:lnSpc>
                <a:spcPct val="150000"/>
              </a:lnSpc>
              <a:defRPr sz="2800">
                <a:solidFill>
                  <a:schemeClr val="bg1"/>
                </a:solidFill>
                <a:latin typeface="Calibri" pitchFamily="34" charset="0"/>
                <a:cs typeface="Calibri" pitchFamily="34" charset="0"/>
              </a:defRPr>
            </a:lvl2pPr>
            <a:lvl3pPr>
              <a:lnSpc>
                <a:spcPct val="150000"/>
              </a:lnSpc>
              <a:defRPr sz="2000">
                <a:solidFill>
                  <a:schemeClr val="bg1"/>
                </a:solidFill>
                <a:latin typeface="Calibri" pitchFamily="34" charset="0"/>
                <a:cs typeface="Calibri" pitchFamily="34" charset="0"/>
              </a:defRPr>
            </a:lvl3pPr>
            <a:lvl4pPr>
              <a:lnSpc>
                <a:spcPct val="150000"/>
              </a:lnSpc>
              <a:defRPr sz="2400">
                <a:solidFill>
                  <a:schemeClr val="bg1"/>
                </a:solidFill>
                <a:latin typeface="Calibri" pitchFamily="34" charset="0"/>
                <a:cs typeface="Calibri" pitchFamily="34" charset="0"/>
              </a:defRPr>
            </a:lvl4pPr>
            <a:lvl5pPr>
              <a:lnSpc>
                <a:spcPct val="150000"/>
              </a:lnSpc>
              <a:defRPr sz="2400">
                <a:solidFill>
                  <a:schemeClr val="bg1"/>
                </a:solidFill>
                <a:latin typeface="Calibri"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p:txBody>
      </p:sp>
    </p:spTree>
  </p:cSld>
  <p:clrMapOvr>
    <a:masterClrMapping/>
  </p:clrMapOvr>
  <p:transition spd="med">
    <p:strips dir="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s">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066" y="1600200"/>
            <a:ext cx="7433534" cy="4165899"/>
          </a:xfrm>
          <a:prstGeom prst="rect">
            <a:avLst/>
          </a:prstGeom>
        </p:spPr>
        <p:txBody>
          <a:bodyPr>
            <a:normAutofit/>
          </a:bodyPr>
          <a:lstStyle>
            <a:lvl1pPr marL="180975" indent="0">
              <a:lnSpc>
                <a:spcPct val="150000"/>
              </a:lnSpc>
              <a:buNone/>
              <a:defRPr sz="3600">
                <a:solidFill>
                  <a:schemeClr val="bg1"/>
                </a:solidFill>
                <a:latin typeface="Calibri" pitchFamily="34" charset="0"/>
                <a:cs typeface="Calibri" pitchFamily="34" charset="0"/>
              </a:defRPr>
            </a:lvl1pPr>
            <a:lvl2pPr>
              <a:lnSpc>
                <a:spcPct val="150000"/>
              </a:lnSpc>
              <a:defRPr sz="2800">
                <a:solidFill>
                  <a:schemeClr val="bg1"/>
                </a:solidFill>
                <a:latin typeface="Calibri" pitchFamily="34" charset="0"/>
                <a:cs typeface="Calibri" pitchFamily="34" charset="0"/>
              </a:defRPr>
            </a:lvl2pPr>
            <a:lvl3pPr>
              <a:lnSpc>
                <a:spcPct val="150000"/>
              </a:lnSpc>
              <a:defRPr sz="2000">
                <a:solidFill>
                  <a:schemeClr val="bg1"/>
                </a:solidFill>
                <a:latin typeface="Calibri" pitchFamily="34" charset="0"/>
                <a:cs typeface="Calibri" pitchFamily="34" charset="0"/>
              </a:defRPr>
            </a:lvl3pPr>
            <a:lvl4pPr>
              <a:lnSpc>
                <a:spcPct val="150000"/>
              </a:lnSpc>
              <a:defRPr sz="2400">
                <a:solidFill>
                  <a:schemeClr val="bg1"/>
                </a:solidFill>
                <a:latin typeface="Calibri" pitchFamily="34" charset="0"/>
                <a:cs typeface="Calibri" pitchFamily="34" charset="0"/>
              </a:defRPr>
            </a:lvl4pPr>
            <a:lvl5pPr>
              <a:lnSpc>
                <a:spcPct val="150000"/>
              </a:lnSpc>
              <a:defRPr sz="2400">
                <a:solidFill>
                  <a:schemeClr val="bg1"/>
                </a:solidFill>
                <a:latin typeface="Calibri" pitchFamily="34" charset="0"/>
                <a:cs typeface="Calibri" pitchFamily="34" charset="0"/>
              </a:defRPr>
            </a:lvl5pPr>
          </a:lstStyle>
          <a:p>
            <a:pPr lvl="0"/>
            <a:r>
              <a:rPr lang="en-US" dirty="0" smtClean="0"/>
              <a:t>Click to edit Master text styles</a:t>
            </a:r>
          </a:p>
        </p:txBody>
      </p:sp>
    </p:spTree>
  </p:cSld>
  <p:clrMapOvr>
    <a:masterClrMapping/>
  </p:clrMapOvr>
  <p:transition spd="med">
    <p:strips dir="ru"/>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2133600" cy="365125"/>
          </a:xfrm>
          <a:prstGeom prst="rect">
            <a:avLst/>
          </a:prstGeom>
        </p:spPr>
        <p:txBody>
          <a:bodyPr/>
          <a:lstStyle/>
          <a:p>
            <a:fld id="{95E41CB9-D92F-471A-99AC-40ED9598F0DA}" type="datetimeFigureOut">
              <a:rPr lang="en-GB" smtClean="0"/>
              <a:pPr/>
              <a:t>05/12/2013</a:t>
            </a:fld>
            <a:endParaRPr lang="en-GB"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GB"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E4CBC38F-34C4-4155-B788-CDA1BBCCA99A}" type="slidenum">
              <a:rPr lang="en-GB" smtClean="0"/>
              <a:pPr/>
              <a:t>‹#›</a:t>
            </a:fld>
            <a:endParaRPr lang="en-GB" dirty="0"/>
          </a:p>
        </p:txBody>
      </p:sp>
      <p:sp>
        <p:nvSpPr>
          <p:cNvPr id="6" name="Title 1"/>
          <p:cNvSpPr>
            <a:spLocks noGrp="1"/>
          </p:cNvSpPr>
          <p:nvPr>
            <p:ph type="title" hasCustomPrompt="1"/>
          </p:nvPr>
        </p:nvSpPr>
        <p:spPr>
          <a:xfrm>
            <a:off x="333487" y="311972"/>
            <a:ext cx="8358692" cy="1105666"/>
          </a:xfrm>
          <a:prstGeom prst="rect">
            <a:avLst/>
          </a:prstGeom>
        </p:spPr>
        <p:txBody>
          <a:bodyPr>
            <a:normAutofit/>
          </a:bodyPr>
          <a:lstStyle>
            <a:lvl1pPr>
              <a:defRPr sz="6000" b="1">
                <a:solidFill>
                  <a:schemeClr val="bg1"/>
                </a:solidFill>
                <a:latin typeface="+mn-lt"/>
              </a:defRPr>
            </a:lvl1pPr>
          </a:lstStyle>
          <a:p>
            <a:r>
              <a:rPr lang="en-US" dirty="0" smtClean="0"/>
              <a:t>Master title</a:t>
            </a:r>
            <a:endParaRPr lang="en-GB" dirty="0"/>
          </a:p>
        </p:txBody>
      </p:sp>
    </p:spTree>
  </p:cSld>
  <p:clrMapOvr>
    <a:masterClrMapping/>
  </p:clrMapOvr>
  <p:transition spd="med">
    <p:strips dir="ru"/>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4245" y="322728"/>
            <a:ext cx="8353313" cy="1084151"/>
          </a:xfrm>
          <a:prstGeom prst="rect">
            <a:avLst/>
          </a:prstGeom>
        </p:spPr>
        <p:txBody>
          <a:bodyPr>
            <a:normAutofit/>
          </a:bodyPr>
          <a:lstStyle>
            <a:lvl1pPr>
              <a:defRPr sz="6000" b="1">
                <a:solidFill>
                  <a:schemeClr val="bg1"/>
                </a:solidFill>
                <a:latin typeface="+mn-lt"/>
              </a:defRPr>
            </a:lvl1pPr>
          </a:lstStyle>
          <a:p>
            <a:r>
              <a:rPr lang="en-US" dirty="0" smtClean="0"/>
              <a:t>Master title</a:t>
            </a:r>
            <a:endParaRPr lang="en-GB" dirty="0"/>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95E41CB9-D92F-471A-99AC-40ED9598F0DA}" type="datetimeFigureOut">
              <a:rPr lang="en-GB" smtClean="0"/>
              <a:pPr/>
              <a:t>05/12/2013</a:t>
            </a:fld>
            <a:endParaRPr lang="en-GB"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GB"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E4CBC38F-34C4-4155-B788-CDA1BBCCA99A}" type="slidenum">
              <a:rPr lang="en-GB" smtClean="0"/>
              <a:pPr/>
              <a:t>‹#›</a:t>
            </a:fld>
            <a:endParaRPr lang="en-GB" dirty="0"/>
          </a:p>
        </p:txBody>
      </p:sp>
      <p:sp>
        <p:nvSpPr>
          <p:cNvPr id="9" name="Content Placeholder 5"/>
          <p:cNvSpPr>
            <a:spLocks noGrp="1"/>
          </p:cNvSpPr>
          <p:nvPr>
            <p:ph sz="quarter" idx="4"/>
          </p:nvPr>
        </p:nvSpPr>
        <p:spPr>
          <a:xfrm>
            <a:off x="3962401" y="1477927"/>
            <a:ext cx="4724400" cy="3317358"/>
          </a:xfrm>
          <a:prstGeom prst="rect">
            <a:avLst/>
          </a:prstGeom>
        </p:spPr>
        <p:txBody>
          <a:bodyPr anchor="ctr"/>
          <a:lstStyle>
            <a:lvl1pPr marL="271463" indent="-271463">
              <a:lnSpc>
                <a:spcPct val="100000"/>
              </a:lnSpc>
              <a:defRPr sz="28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transition spd="med">
    <p:strips dir="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95E41CB9-D92F-471A-99AC-40ED9598F0DA}" type="datetimeFigureOut">
              <a:rPr lang="en-GB" smtClean="0"/>
              <a:pPr/>
              <a:t>05/12/2013</a:t>
            </a:fld>
            <a:endParaRPr lang="en-GB"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GB"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E4CBC38F-34C4-4155-B788-CDA1BBCCA99A}" type="slidenum">
              <a:rPr lang="en-GB" smtClean="0"/>
              <a:pPr/>
              <a:t>‹#›</a:t>
            </a:fld>
            <a:endParaRPr lang="en-GB" dirty="0"/>
          </a:p>
        </p:txBody>
      </p:sp>
    </p:spTree>
  </p:cSld>
  <p:clrMapOvr>
    <a:masterClrMapping/>
  </p:clrMapOvr>
  <p:transition spd="med">
    <p:strips dir="ru"/>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ode">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rgbClr val="000000"/>
          </a:solidFill>
          <a:ln>
            <a:solidFill>
              <a:srgbClr val="000000">
                <a:alpha val="8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spd="med">
    <p:strips dir="ru"/>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2_Code">
    <p:spTree>
      <p:nvGrpSpPr>
        <p:cNvPr id="1" name=""/>
        <p:cNvGrpSpPr/>
        <p:nvPr/>
      </p:nvGrpSpPr>
      <p:grpSpPr>
        <a:xfrm>
          <a:off x="0" y="0"/>
          <a:ext cx="0" cy="0"/>
          <a:chOff x="0" y="0"/>
          <a:chExt cx="0" cy="0"/>
        </a:xfrm>
      </p:grpSpPr>
    </p:spTree>
  </p:cSld>
  <p:clrMapOvr>
    <a:masterClrMapping/>
  </p:clrMapOvr>
  <p:transition spd="med">
    <p:strips dir="ru"/>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print"/>
          <a:srcRect l="8164" r="7523"/>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spd="med">
    <p:strips dir="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8.jpe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6" name="Picture 8"/>
          <p:cNvPicPr>
            <a:picLocks noChangeAspect="1" noChangeArrowheads="1"/>
          </p:cNvPicPr>
          <p:nvPr userDrawn="1"/>
        </p:nvPicPr>
        <p:blipFill>
          <a:blip r:embed="rId16" cstate="print"/>
          <a:srcRect t="8689" r="6341" b="278"/>
          <a:stretch>
            <a:fillRect/>
          </a:stretch>
        </p:blipFill>
        <p:spPr bwMode="auto">
          <a:xfrm>
            <a:off x="0" y="0"/>
            <a:ext cx="9144000" cy="6858000"/>
          </a:xfrm>
          <a:prstGeom prst="rect">
            <a:avLst/>
          </a:prstGeom>
          <a:noFill/>
          <a:ln w="9525">
            <a:noFill/>
            <a:miter lim="800000"/>
            <a:headEnd/>
            <a:tailEnd/>
          </a:ln>
        </p:spPr>
      </p:pic>
      <p:pic>
        <p:nvPicPr>
          <p:cNvPr id="2054" name="Picture 6" descr="C:\Users\yan.cui\Dropbox\Presentations\Here Be BigQuery\gamesys.png"/>
          <p:cNvPicPr>
            <a:picLocks noChangeAspect="1" noChangeArrowheads="1"/>
          </p:cNvPicPr>
          <p:nvPr userDrawn="1"/>
        </p:nvPicPr>
        <p:blipFill>
          <a:blip r:embed="rId17" cstate="print"/>
          <a:srcRect/>
          <a:stretch>
            <a:fillRect/>
          </a:stretch>
        </p:blipFill>
        <p:spPr bwMode="auto">
          <a:xfrm>
            <a:off x="4119417" y="5696672"/>
            <a:ext cx="1009650" cy="952500"/>
          </a:xfrm>
          <a:prstGeom prst="rect">
            <a:avLst/>
          </a:prstGeom>
          <a:noFill/>
        </p:spPr>
      </p:pic>
    </p:spTree>
  </p:cSld>
  <p:clrMap bg1="lt1" tx1="dk1" bg2="lt2" tx2="dk2" accent1="accent1" accent2="accent2" accent3="accent3" accent4="accent4" accent5="accent5" accent6="accent6" hlink="hlink" folHlink="folHlink"/>
  <p:sldLayoutIdLst>
    <p:sldLayoutId id="2147484560" r:id="rId1"/>
    <p:sldLayoutId id="2147484566" r:id="rId2"/>
    <p:sldLayoutId id="2147484567" r:id="rId3"/>
    <p:sldLayoutId id="2147484556" r:id="rId4"/>
    <p:sldLayoutId id="2147484557" r:id="rId5"/>
    <p:sldLayoutId id="2147484558" r:id="rId6"/>
    <p:sldLayoutId id="2147484568" r:id="rId7"/>
    <p:sldLayoutId id="2147484570" r:id="rId8"/>
    <p:sldLayoutId id="2147484586" r:id="rId9"/>
    <p:sldLayoutId id="2147484587" r:id="rId10"/>
    <p:sldLayoutId id="2147484584" r:id="rId11"/>
    <p:sldLayoutId id="2147484585" r:id="rId12"/>
    <p:sldLayoutId id="2147484563" r:id="rId13"/>
    <p:sldLayoutId id="2147484571" r:id="rId14"/>
  </p:sldLayoutIdLst>
  <p:transition spd="med">
    <p:strips dir="ru"/>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6" name="Picture 8"/>
          <p:cNvPicPr>
            <a:picLocks noChangeAspect="1" noChangeArrowheads="1"/>
          </p:cNvPicPr>
          <p:nvPr userDrawn="1"/>
        </p:nvPicPr>
        <p:blipFill>
          <a:blip r:embed="rId3" cstate="print"/>
          <a:srcRect t="8689" r="6341" b="278"/>
          <a:stretch>
            <a:fillRect/>
          </a:stretch>
        </p:blipFill>
        <p:spPr bwMode="auto">
          <a:xfrm>
            <a:off x="0" y="0"/>
            <a:ext cx="9144000" cy="6858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583" r:id="rId1"/>
  </p:sldLayoutIdLst>
  <p:transition spd="med">
    <p:strips dir="ru"/>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E41CB9-D92F-471A-99AC-40ED9598F0DA}" type="datetimeFigureOut">
              <a:rPr lang="en-GB" smtClean="0"/>
              <a:pPr/>
              <a:t>05/12/2013</a:t>
            </a:fld>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CBC38F-34C4-4155-B788-CDA1BBCCA99A}" type="slidenum">
              <a:rPr lang="en-GB" smtClean="0"/>
              <a:pPr/>
              <a:t>‹#›</a:t>
            </a:fld>
            <a:endParaRPr lang="en-GB" dirty="0"/>
          </a:p>
        </p:txBody>
      </p:sp>
      <p:sp>
        <p:nvSpPr>
          <p:cNvPr id="11" name="Flowchart: Alternate Process 10"/>
          <p:cNvSpPr/>
          <p:nvPr/>
        </p:nvSpPr>
        <p:spPr>
          <a:xfrm>
            <a:off x="457200" y="274638"/>
            <a:ext cx="8229600" cy="6446837"/>
          </a:xfrm>
          <a:prstGeom prst="flowChartAlternateProcess">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flames.png"/>
          <p:cNvPicPr>
            <a:picLocks noChangeAspect="1"/>
          </p:cNvPicPr>
          <p:nvPr userDrawn="1"/>
        </p:nvPicPr>
        <p:blipFill>
          <a:blip r:embed="rId5" cstate="print"/>
          <a:stretch>
            <a:fillRect/>
          </a:stretch>
        </p:blipFill>
        <p:spPr>
          <a:xfrm>
            <a:off x="0" y="0"/>
            <a:ext cx="9143998" cy="6857998"/>
          </a:xfrm>
          <a:prstGeom prst="rect">
            <a:avLst/>
          </a:prstGeom>
        </p:spPr>
      </p:pic>
    </p:spTree>
  </p:cSld>
  <p:clrMap bg1="lt1" tx1="dk1" bg2="lt2" tx2="dk2" accent1="accent1" accent2="accent2" accent3="accent3" accent4="accent4" accent5="accent5" accent6="accent6" hlink="hlink" folHlink="folHlink"/>
  <p:sldLayoutIdLst>
    <p:sldLayoutId id="2147484562" r:id="rId1"/>
    <p:sldLayoutId id="2147484572" r:id="rId2"/>
    <p:sldLayoutId id="2147484573" r:id="rId3"/>
  </p:sldLayoutIdLst>
  <p:transition spd="med">
    <p:strips dir="ru"/>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hyperlink" Target="http://bit.ly/HoNHbG" TargetMode="Externa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23.png"/><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hyperlink" Target="http://theburningmonk.github.io/DynamoDb.SQL"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monsters-dotcom-dev.appspot.com/static/website/images/splash_content_trapping.png"/>
          <p:cNvPicPr>
            <a:picLocks noChangeAspect="1" noChangeArrowheads="1"/>
          </p:cNvPicPr>
          <p:nvPr/>
        </p:nvPicPr>
        <p:blipFill>
          <a:blip r:embed="rId2" cstate="print"/>
          <a:srcRect/>
          <a:stretch>
            <a:fillRect/>
          </a:stretch>
        </p:blipFill>
        <p:spPr bwMode="auto">
          <a:xfrm>
            <a:off x="2146300" y="2481261"/>
            <a:ext cx="4940300" cy="3641889"/>
          </a:xfrm>
          <a:prstGeom prst="rect">
            <a:avLst/>
          </a:prstGeom>
          <a:noFill/>
        </p:spPr>
      </p:pic>
      <p:sp>
        <p:nvSpPr>
          <p:cNvPr id="3" name="TextBox 2"/>
          <p:cNvSpPr txBox="1"/>
          <p:nvPr/>
        </p:nvSpPr>
        <p:spPr>
          <a:xfrm>
            <a:off x="1" y="790575"/>
            <a:ext cx="9144000" cy="1015663"/>
          </a:xfrm>
          <a:prstGeom prst="rect">
            <a:avLst/>
          </a:prstGeom>
          <a:noFill/>
        </p:spPr>
        <p:txBody>
          <a:bodyPr wrap="square" rtlCol="0">
            <a:spAutoFit/>
          </a:bodyPr>
          <a:lstStyle/>
          <a:p>
            <a:pPr algn="ctr"/>
            <a:r>
              <a:rPr lang="en-GB" sz="6000" b="1" dirty="0" smtClean="0">
                <a:solidFill>
                  <a:schemeClr val="tx1">
                    <a:lumMod val="75000"/>
                    <a:lumOff val="25000"/>
                  </a:schemeClr>
                </a:solidFill>
              </a:rPr>
              <a:t>F# in Social Gaming</a:t>
            </a:r>
          </a:p>
        </p:txBody>
      </p:sp>
      <p:sp>
        <p:nvSpPr>
          <p:cNvPr id="4" name="TextBox 3"/>
          <p:cNvSpPr txBox="1"/>
          <p:nvPr/>
        </p:nvSpPr>
        <p:spPr>
          <a:xfrm>
            <a:off x="0" y="1666875"/>
            <a:ext cx="9144000" cy="461665"/>
          </a:xfrm>
          <a:prstGeom prst="rect">
            <a:avLst/>
          </a:prstGeom>
          <a:noFill/>
        </p:spPr>
        <p:txBody>
          <a:bodyPr wrap="square" rtlCol="0">
            <a:spAutoFit/>
          </a:bodyPr>
          <a:lstStyle/>
          <a:p>
            <a:pPr algn="ctr"/>
            <a:r>
              <a:rPr lang="en-GB" sz="2400" dirty="0" smtClean="0">
                <a:solidFill>
                  <a:schemeClr val="tx1">
                    <a:lumMod val="75000"/>
                    <a:lumOff val="25000"/>
                  </a:schemeClr>
                </a:solidFill>
              </a:rPr>
              <a:t>Yan Cui (@theburningmonk)</a:t>
            </a:r>
          </a:p>
        </p:txBody>
      </p:sp>
    </p:spTree>
  </p:cSld>
  <p:clrMapOvr>
    <a:masterClrMapping/>
  </p:clrMapOvr>
  <p:transition spd="med">
    <p:strips dir="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531628" y="244551"/>
            <a:ext cx="8144537" cy="6613449"/>
            <a:chOff x="531628" y="244551"/>
            <a:chExt cx="8144537" cy="6613449"/>
          </a:xfrm>
        </p:grpSpPr>
        <p:sp>
          <p:nvSpPr>
            <p:cNvPr id="5" name="Oval 4"/>
            <p:cNvSpPr/>
            <p:nvPr/>
          </p:nvSpPr>
          <p:spPr>
            <a:xfrm>
              <a:off x="754911" y="5890435"/>
              <a:ext cx="1254642" cy="935665"/>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p:cNvSpPr/>
            <p:nvPr/>
          </p:nvSpPr>
          <p:spPr>
            <a:xfrm>
              <a:off x="2424225" y="6007395"/>
              <a:ext cx="1063254" cy="80807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p:cNvSpPr/>
            <p:nvPr/>
          </p:nvSpPr>
          <p:spPr>
            <a:xfrm rot="346753">
              <a:off x="5560826" y="244551"/>
              <a:ext cx="3115339" cy="914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5380075" y="1392865"/>
              <a:ext cx="1313565" cy="369332"/>
            </a:xfrm>
            <a:prstGeom prst="rect">
              <a:avLst/>
            </a:prstGeom>
            <a:solidFill>
              <a:schemeClr val="tx1"/>
            </a:solidFill>
          </p:spPr>
          <p:txBody>
            <a:bodyPr wrap="none" rtlCol="0">
              <a:spAutoFit/>
            </a:bodyPr>
            <a:lstStyle/>
            <a:p>
              <a:r>
                <a:rPr lang="en-GB" dirty="0" smtClean="0">
                  <a:solidFill>
                    <a:schemeClr val="bg1"/>
                  </a:solidFill>
                </a:rPr>
                <a:t>Collectables</a:t>
              </a:r>
              <a:endParaRPr lang="en-GB" dirty="0">
                <a:solidFill>
                  <a:schemeClr val="bg1"/>
                </a:solidFill>
              </a:endParaRPr>
            </a:p>
          </p:txBody>
        </p:sp>
        <p:cxnSp>
          <p:nvCxnSpPr>
            <p:cNvPr id="9" name="Straight Connector 8"/>
            <p:cNvCxnSpPr/>
            <p:nvPr/>
          </p:nvCxnSpPr>
          <p:spPr>
            <a:xfrm flipV="1">
              <a:off x="6230679" y="1073888"/>
              <a:ext cx="244549" cy="3615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22473" y="5284381"/>
              <a:ext cx="1208279" cy="369332"/>
            </a:xfrm>
            <a:prstGeom prst="rect">
              <a:avLst/>
            </a:prstGeom>
            <a:solidFill>
              <a:schemeClr val="tx1"/>
            </a:solidFill>
          </p:spPr>
          <p:txBody>
            <a:bodyPr wrap="none" rtlCol="0">
              <a:spAutoFit/>
            </a:bodyPr>
            <a:lstStyle/>
            <a:p>
              <a:r>
                <a:rPr lang="en-GB" dirty="0" smtClean="0">
                  <a:solidFill>
                    <a:schemeClr val="bg1"/>
                  </a:solidFill>
                </a:rPr>
                <a:t>Wager Size</a:t>
              </a:r>
              <a:endParaRPr lang="en-GB" dirty="0">
                <a:solidFill>
                  <a:schemeClr val="bg1"/>
                </a:solidFill>
              </a:endParaRPr>
            </a:p>
          </p:txBody>
        </p:sp>
        <p:cxnSp>
          <p:nvCxnSpPr>
            <p:cNvPr id="11" name="Straight Connector 10"/>
            <p:cNvCxnSpPr>
              <a:endCxn id="5" idx="7"/>
            </p:cNvCxnSpPr>
            <p:nvPr/>
          </p:nvCxnSpPr>
          <p:spPr>
            <a:xfrm flipH="1">
              <a:off x="1825815" y="5645888"/>
              <a:ext cx="173106" cy="381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498651" y="5624623"/>
              <a:ext cx="244549" cy="4253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988289" y="255181"/>
              <a:ext cx="1392863" cy="80807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Box 13"/>
            <p:cNvSpPr txBox="1"/>
            <p:nvPr/>
          </p:nvSpPr>
          <p:spPr>
            <a:xfrm>
              <a:off x="2945217" y="1265274"/>
              <a:ext cx="1582869" cy="369332"/>
            </a:xfrm>
            <a:prstGeom prst="rect">
              <a:avLst/>
            </a:prstGeom>
            <a:solidFill>
              <a:schemeClr val="tx1"/>
            </a:solidFill>
          </p:spPr>
          <p:txBody>
            <a:bodyPr wrap="none" rtlCol="0">
              <a:spAutoFit/>
            </a:bodyPr>
            <a:lstStyle/>
            <a:p>
              <a:r>
                <a:rPr lang="en-GB" dirty="0" smtClean="0">
                  <a:solidFill>
                    <a:schemeClr val="bg1"/>
                  </a:solidFill>
                </a:rPr>
                <a:t>Special Symbol</a:t>
              </a:r>
              <a:endParaRPr lang="en-GB" dirty="0">
                <a:solidFill>
                  <a:schemeClr val="bg1"/>
                </a:solidFill>
              </a:endParaRPr>
            </a:p>
          </p:txBody>
        </p:sp>
        <p:cxnSp>
          <p:nvCxnSpPr>
            <p:cNvPr id="15" name="Straight Connector 14"/>
            <p:cNvCxnSpPr/>
            <p:nvPr/>
          </p:nvCxnSpPr>
          <p:spPr>
            <a:xfrm flipH="1" flipV="1">
              <a:off x="3040912" y="1031358"/>
              <a:ext cx="127590" cy="2870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531628" y="276446"/>
              <a:ext cx="1392863" cy="80807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p:cNvSpPr txBox="1"/>
            <p:nvPr/>
          </p:nvSpPr>
          <p:spPr>
            <a:xfrm>
              <a:off x="861236" y="1552353"/>
              <a:ext cx="1599990" cy="369332"/>
            </a:xfrm>
            <a:prstGeom prst="rect">
              <a:avLst/>
            </a:prstGeom>
            <a:solidFill>
              <a:schemeClr val="tx1"/>
            </a:solidFill>
          </p:spPr>
          <p:txBody>
            <a:bodyPr wrap="none" rtlCol="0">
              <a:spAutoFit/>
            </a:bodyPr>
            <a:lstStyle/>
            <a:p>
              <a:r>
                <a:rPr lang="en-GB" dirty="0" smtClean="0">
                  <a:solidFill>
                    <a:schemeClr val="bg1"/>
                  </a:solidFill>
                </a:rPr>
                <a:t>Avg Wager Size</a:t>
              </a:r>
              <a:endParaRPr lang="en-GB" dirty="0">
                <a:solidFill>
                  <a:schemeClr val="bg1"/>
                </a:solidFill>
              </a:endParaRPr>
            </a:p>
          </p:txBody>
        </p:sp>
        <p:cxnSp>
          <p:nvCxnSpPr>
            <p:cNvPr id="18" name="Straight Connector 17"/>
            <p:cNvCxnSpPr/>
            <p:nvPr/>
          </p:nvCxnSpPr>
          <p:spPr>
            <a:xfrm flipH="1" flipV="1">
              <a:off x="1158949" y="1084522"/>
              <a:ext cx="138223" cy="5103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411433" y="6049928"/>
              <a:ext cx="2179673" cy="80807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extBox 19"/>
            <p:cNvSpPr txBox="1"/>
            <p:nvPr/>
          </p:nvSpPr>
          <p:spPr>
            <a:xfrm>
              <a:off x="6326371" y="5241851"/>
              <a:ext cx="1637692" cy="369332"/>
            </a:xfrm>
            <a:prstGeom prst="rect">
              <a:avLst/>
            </a:prstGeom>
            <a:solidFill>
              <a:schemeClr val="tx1"/>
            </a:solidFill>
          </p:spPr>
          <p:txBody>
            <a:bodyPr wrap="none" rtlCol="0">
              <a:spAutoFit/>
            </a:bodyPr>
            <a:lstStyle/>
            <a:p>
              <a:r>
                <a:rPr lang="en-GB" dirty="0" smtClean="0">
                  <a:solidFill>
                    <a:schemeClr val="bg1"/>
                  </a:solidFill>
                </a:rPr>
                <a:t>Web Server call</a:t>
              </a:r>
              <a:endParaRPr lang="en-GB" dirty="0">
                <a:solidFill>
                  <a:schemeClr val="bg1"/>
                </a:solidFill>
              </a:endParaRPr>
            </a:p>
          </p:txBody>
        </p:sp>
        <p:cxnSp>
          <p:nvCxnSpPr>
            <p:cNvPr id="21" name="Straight Connector 20"/>
            <p:cNvCxnSpPr/>
            <p:nvPr/>
          </p:nvCxnSpPr>
          <p:spPr>
            <a:xfrm>
              <a:off x="7176976" y="5560830"/>
              <a:ext cx="202019" cy="4890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strips dir="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Winning at Slots</a:t>
            </a:r>
            <a:endParaRPr lang="en-GB" dirty="0"/>
          </a:p>
        </p:txBody>
      </p:sp>
      <p:sp>
        <p:nvSpPr>
          <p:cNvPr id="3" name="Content Placeholder 2"/>
          <p:cNvSpPr>
            <a:spLocks noGrp="1"/>
          </p:cNvSpPr>
          <p:nvPr>
            <p:ph sz="quarter" idx="10"/>
          </p:nvPr>
        </p:nvSpPr>
        <p:spPr/>
        <p:txBody>
          <a:bodyPr/>
          <a:lstStyle/>
          <a:p>
            <a:r>
              <a:rPr lang="en-GB" dirty="0" smtClean="0"/>
              <a:t>Line Win</a:t>
            </a:r>
          </a:p>
          <a:p>
            <a:pPr lvl="1"/>
            <a:r>
              <a:rPr lang="en-GB" dirty="0" smtClean="0"/>
              <a:t>X number of matching symbols on adjacent columns</a:t>
            </a:r>
          </a:p>
          <a:p>
            <a:pPr lvl="1"/>
            <a:r>
              <a:rPr lang="en-GB" dirty="0" smtClean="0"/>
              <a:t>Positions have to be a ‘line’</a:t>
            </a:r>
          </a:p>
          <a:p>
            <a:pPr lvl="1"/>
            <a:r>
              <a:rPr lang="en-GB" dirty="0" smtClean="0"/>
              <a:t>Wild symbols substitute for other symbols</a:t>
            </a:r>
          </a:p>
          <a:p>
            <a:endParaRPr lang="en-GB" dirty="0" smtClean="0"/>
          </a:p>
          <a:p>
            <a:r>
              <a:rPr lang="en-GB" dirty="0" smtClean="0"/>
              <a:t>Scatter Win</a:t>
            </a:r>
          </a:p>
          <a:p>
            <a:pPr lvl="1"/>
            <a:r>
              <a:rPr lang="en-GB" dirty="0" smtClean="0"/>
              <a:t>X number of matching symbols anywhere</a:t>
            </a:r>
          </a:p>
          <a:p>
            <a:pPr lvl="1"/>
            <a:r>
              <a:rPr lang="en-GB" dirty="0" smtClean="0"/>
              <a:t>Triggers bonus game</a:t>
            </a:r>
          </a:p>
        </p:txBody>
      </p:sp>
    </p:spTree>
  </p:cSld>
  <p:clrMapOvr>
    <a:masterClrMapping/>
  </p:clrMapOvr>
  <p:transition spd="med">
    <p:strips dir="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srcRect/>
          <a:stretch>
            <a:fillRect/>
          </a:stretch>
        </p:blipFill>
        <p:spPr bwMode="auto">
          <a:xfrm>
            <a:off x="406693" y="170122"/>
            <a:ext cx="8171716" cy="6687877"/>
          </a:xfrm>
          <a:prstGeom prst="rect">
            <a:avLst/>
          </a:prstGeom>
          <a:noFill/>
          <a:ln w="9525">
            <a:noFill/>
            <a:miter lim="800000"/>
            <a:headEnd/>
            <a:tailEnd/>
          </a:ln>
        </p:spPr>
      </p:pic>
      <p:pic>
        <p:nvPicPr>
          <p:cNvPr id="4" name="Picture 5" descr="http://www.veryicon.com/icon/png/Movie%20%26%20TV/Futurama%20Vol.%203%20-%20The%20Aliens/Brain%20Spawn.png"/>
          <p:cNvPicPr>
            <a:picLocks noChangeAspect="1" noChangeArrowheads="1"/>
          </p:cNvPicPr>
          <p:nvPr/>
        </p:nvPicPr>
        <p:blipFill>
          <a:blip r:embed="rId3" cstate="print"/>
          <a:srcRect/>
          <a:stretch>
            <a:fillRect/>
          </a:stretch>
        </p:blipFill>
        <p:spPr bwMode="auto">
          <a:xfrm>
            <a:off x="1440397" y="4107992"/>
            <a:ext cx="2438400" cy="2438400"/>
          </a:xfrm>
          <a:prstGeom prst="rect">
            <a:avLst/>
          </a:prstGeom>
          <a:noFill/>
        </p:spPr>
      </p:pic>
      <p:sp>
        <p:nvSpPr>
          <p:cNvPr id="5" name="Cloud Callout 4"/>
          <p:cNvSpPr/>
          <p:nvPr/>
        </p:nvSpPr>
        <p:spPr>
          <a:xfrm>
            <a:off x="3780691" y="2743200"/>
            <a:ext cx="5020409" cy="2068741"/>
          </a:xfrm>
          <a:prstGeom prst="cloudCallout">
            <a:avLst>
              <a:gd name="adj1" fmla="val -44727"/>
              <a:gd name="adj2" fmla="val 6151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What symbols should land?</a:t>
            </a:r>
          </a:p>
          <a:p>
            <a:pPr algn="ctr"/>
            <a:r>
              <a:rPr lang="en-GB" dirty="0" smtClean="0">
                <a:solidFill>
                  <a:schemeClr val="tx1"/>
                </a:solidFill>
              </a:rPr>
              <a:t>What lines did the player bet on?</a:t>
            </a:r>
          </a:p>
          <a:p>
            <a:pPr algn="ctr"/>
            <a:r>
              <a:rPr lang="en-GB" dirty="0" smtClean="0">
                <a:solidFill>
                  <a:schemeClr val="tx1"/>
                </a:solidFill>
              </a:rPr>
              <a:t>How much did the player wager?</a:t>
            </a:r>
          </a:p>
          <a:p>
            <a:pPr algn="ctr"/>
            <a:r>
              <a:rPr lang="en-GB" dirty="0" smtClean="0">
                <a:solidFill>
                  <a:schemeClr val="tx1"/>
                </a:solidFill>
              </a:rPr>
              <a:t>Did the player win anything?</a:t>
            </a:r>
          </a:p>
          <a:p>
            <a:pPr algn="ctr"/>
            <a:r>
              <a:rPr lang="en-GB" dirty="0" smtClean="0">
                <a:solidFill>
                  <a:schemeClr val="tx1"/>
                </a:solidFill>
              </a:rPr>
              <a:t>Any special symbol wins?</a:t>
            </a:r>
          </a:p>
        </p:txBody>
      </p:sp>
      <p:sp>
        <p:nvSpPr>
          <p:cNvPr id="6" name="Cloud Callout 5"/>
          <p:cNvSpPr/>
          <p:nvPr/>
        </p:nvSpPr>
        <p:spPr>
          <a:xfrm>
            <a:off x="4492869" y="5011616"/>
            <a:ext cx="3771899" cy="1459524"/>
          </a:xfrm>
          <a:prstGeom prst="cloudCallout">
            <a:avLst>
              <a:gd name="adj1" fmla="val -63714"/>
              <a:gd name="adj2" fmla="val -1356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Should the player receive collectables?</a:t>
            </a:r>
          </a:p>
        </p:txBody>
      </p:sp>
      <p:sp>
        <p:nvSpPr>
          <p:cNvPr id="7" name="Cloud Callout 6"/>
          <p:cNvSpPr/>
          <p:nvPr/>
        </p:nvSpPr>
        <p:spPr>
          <a:xfrm>
            <a:off x="624254" y="2866293"/>
            <a:ext cx="3376246" cy="1143000"/>
          </a:xfrm>
          <a:prstGeom prst="cloudCallout">
            <a:avLst>
              <a:gd name="adj1" fmla="val 21251"/>
              <a:gd name="adj2" fmla="val 7922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What’s the player’s new avg wager?</a:t>
            </a:r>
            <a:endParaRPr lang="en-GB" dirty="0">
              <a:solidFill>
                <a:schemeClr val="tx1"/>
              </a:solidFill>
            </a:endParaRPr>
          </a:p>
        </p:txBody>
      </p: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973667" y="240477"/>
            <a:ext cx="7196666" cy="6377046"/>
          </a:xfrm>
          <a:prstGeom prst="rect">
            <a:avLst/>
          </a:prstGeom>
          <a:noFill/>
          <a:ln w="9525">
            <a:noFill/>
            <a:miter lim="800000"/>
            <a:headEnd/>
            <a:tailEnd/>
          </a:ln>
        </p:spPr>
      </p:pic>
      <p:sp>
        <p:nvSpPr>
          <p:cNvPr id="5" name="Oval 4"/>
          <p:cNvSpPr/>
          <p:nvPr/>
        </p:nvSpPr>
        <p:spPr>
          <a:xfrm>
            <a:off x="694481" y="417654"/>
            <a:ext cx="4398380" cy="509286"/>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729200" y="1577370"/>
            <a:ext cx="4757199" cy="979563"/>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879676" y="981705"/>
            <a:ext cx="1307939" cy="509286"/>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821799" y="2652961"/>
            <a:ext cx="4300534" cy="64057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821804" y="4673600"/>
            <a:ext cx="6120864" cy="2023533"/>
          </a:xfrm>
          <a:prstGeom prst="roundRect">
            <a:avLst>
              <a:gd name="adj" fmla="val 12483"/>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par>
                                <p:cTn id="25" presetID="1" presetClass="exit" presetSubtype="0" fill="hold" grpId="1"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500"/>
                                        <p:tgtEl>
                                          <p:spTgt spid="9"/>
                                        </p:tgtEl>
                                      </p:cBhvr>
                                    </p:animEffect>
                                  </p:childTnLst>
                                </p:cTn>
                              </p:par>
                              <p:par>
                                <p:cTn id="34" presetID="1" presetClass="exit" presetSubtype="0" fill="hold" grpId="1" nodeType="withEffect">
                                  <p:stCondLst>
                                    <p:cond delay="0"/>
                                  </p:stCondLst>
                                  <p:childTnLst>
                                    <p:set>
                                      <p:cBhvr>
                                        <p:cTn id="35" dur="1" fill="hold">
                                          <p:stCondLst>
                                            <p:cond delay="0"/>
                                          </p:stCondLst>
                                        </p:cTn>
                                        <p:tgtEl>
                                          <p:spTgt spid="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375461" y="188839"/>
            <a:ext cx="8206567" cy="6669161"/>
          </a:xfrm>
          <a:prstGeom prst="rect">
            <a:avLst/>
          </a:prstGeom>
          <a:noFill/>
          <a:ln w="9525">
            <a:noFill/>
            <a:miter lim="800000"/>
            <a:headEnd/>
            <a:tailEnd/>
          </a:ln>
        </p:spPr>
      </p:pic>
      <p:sp>
        <p:nvSpPr>
          <p:cNvPr id="3" name="Oval 2"/>
          <p:cNvSpPr/>
          <p:nvPr/>
        </p:nvSpPr>
        <p:spPr>
          <a:xfrm>
            <a:off x="531628" y="276446"/>
            <a:ext cx="1392863" cy="80807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p:cNvSpPr txBox="1"/>
          <p:nvPr/>
        </p:nvSpPr>
        <p:spPr>
          <a:xfrm>
            <a:off x="861236" y="1552353"/>
            <a:ext cx="1611531" cy="369332"/>
          </a:xfrm>
          <a:prstGeom prst="rect">
            <a:avLst/>
          </a:prstGeom>
          <a:solidFill>
            <a:schemeClr val="tx1"/>
          </a:solidFill>
        </p:spPr>
        <p:txBody>
          <a:bodyPr wrap="none" rtlCol="0">
            <a:spAutoFit/>
          </a:bodyPr>
          <a:lstStyle/>
          <a:p>
            <a:r>
              <a:rPr lang="en-GB" dirty="0" smtClean="0">
                <a:solidFill>
                  <a:schemeClr val="bg1"/>
                </a:solidFill>
              </a:rPr>
              <a:t>New avg wager</a:t>
            </a:r>
            <a:endParaRPr lang="en-GB" dirty="0">
              <a:solidFill>
                <a:schemeClr val="bg1"/>
              </a:solidFill>
            </a:endParaRPr>
          </a:p>
        </p:txBody>
      </p:sp>
      <p:cxnSp>
        <p:nvCxnSpPr>
          <p:cNvPr id="5" name="Straight Connector 4"/>
          <p:cNvCxnSpPr/>
          <p:nvPr/>
        </p:nvCxnSpPr>
        <p:spPr>
          <a:xfrm flipH="1" flipV="1">
            <a:off x="1158949" y="1084522"/>
            <a:ext cx="138223" cy="5103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6167497" y="276446"/>
            <a:ext cx="1392863" cy="80807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p:cNvSpPr txBox="1"/>
          <p:nvPr/>
        </p:nvSpPr>
        <p:spPr>
          <a:xfrm>
            <a:off x="5617874" y="1552353"/>
            <a:ext cx="1860189" cy="369332"/>
          </a:xfrm>
          <a:prstGeom prst="rect">
            <a:avLst/>
          </a:prstGeom>
          <a:solidFill>
            <a:schemeClr val="tx1"/>
          </a:solidFill>
        </p:spPr>
        <p:txBody>
          <a:bodyPr wrap="none" rtlCol="0">
            <a:spAutoFit/>
          </a:bodyPr>
          <a:lstStyle/>
          <a:p>
            <a:r>
              <a:rPr lang="en-GB" dirty="0" smtClean="0">
                <a:solidFill>
                  <a:schemeClr val="bg1"/>
                </a:solidFill>
              </a:rPr>
              <a:t>Got a Collectable!</a:t>
            </a:r>
            <a:endParaRPr lang="en-GB" dirty="0">
              <a:solidFill>
                <a:schemeClr val="bg1"/>
              </a:solidFill>
            </a:endParaRPr>
          </a:p>
        </p:txBody>
      </p:sp>
      <p:cxnSp>
        <p:nvCxnSpPr>
          <p:cNvPr id="8" name="Straight Connector 7"/>
          <p:cNvCxnSpPr/>
          <p:nvPr/>
        </p:nvCxnSpPr>
        <p:spPr>
          <a:xfrm flipV="1">
            <a:off x="6603023" y="1084522"/>
            <a:ext cx="191796" cy="5068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ight Arrow 8"/>
          <p:cNvSpPr/>
          <p:nvPr/>
        </p:nvSpPr>
        <p:spPr>
          <a:xfrm rot="8882859">
            <a:off x="2187099" y="3474685"/>
            <a:ext cx="843326" cy="54140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2839504" y="3275645"/>
            <a:ext cx="1566967" cy="369332"/>
          </a:xfrm>
          <a:prstGeom prst="rect">
            <a:avLst/>
          </a:prstGeom>
          <a:solidFill>
            <a:schemeClr val="tx1"/>
          </a:solidFill>
        </p:spPr>
        <p:txBody>
          <a:bodyPr wrap="none" rtlCol="0">
            <a:spAutoFit/>
          </a:bodyPr>
          <a:lstStyle/>
          <a:p>
            <a:r>
              <a:rPr lang="en-GB" dirty="0" smtClean="0">
                <a:solidFill>
                  <a:schemeClr val="bg1"/>
                </a:solidFill>
              </a:rPr>
              <a:t>A pay line win!</a:t>
            </a:r>
            <a:endParaRPr lang="en-GB" dirty="0">
              <a:solidFill>
                <a:schemeClr val="bg1"/>
              </a:solidFill>
            </a:endParaRPr>
          </a:p>
        </p:txBody>
      </p:sp>
      <p:sp>
        <p:nvSpPr>
          <p:cNvPr id="11" name="Oval 10"/>
          <p:cNvSpPr/>
          <p:nvPr/>
        </p:nvSpPr>
        <p:spPr>
          <a:xfrm>
            <a:off x="1015209" y="3960423"/>
            <a:ext cx="1200454" cy="36539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8" presetClass="entr" presetSubtype="12"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strips(downLeft)">
                                      <p:cBhvr>
                                        <p:cTn id="10" dur="500"/>
                                        <p:tgtEl>
                                          <p:spTgt spid="9"/>
                                        </p:tgtEl>
                                      </p:cBhvr>
                                    </p:animEffect>
                                  </p:childTnLst>
                                </p:cTn>
                              </p:par>
                            </p:childTnLst>
                          </p:cTn>
                        </p:par>
                        <p:par>
                          <p:cTn id="11" fill="hold">
                            <p:stCondLst>
                              <p:cond delay="500"/>
                            </p:stCondLst>
                            <p:childTnLst>
                              <p:par>
                                <p:cTn id="12" presetID="18" presetClass="entr" presetSubtype="12"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strips(downLeft)">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395653" y="164856"/>
            <a:ext cx="8159261" cy="6693144"/>
          </a:xfrm>
          <a:prstGeom prst="rect">
            <a:avLst/>
          </a:prstGeom>
          <a:noFill/>
          <a:ln w="9525">
            <a:noFill/>
            <a:miter lim="800000"/>
            <a:headEnd/>
            <a:tailEnd/>
          </a:ln>
        </p:spPr>
      </p:pic>
      <p:sp>
        <p:nvSpPr>
          <p:cNvPr id="3" name="Oval 2"/>
          <p:cNvSpPr/>
          <p:nvPr/>
        </p:nvSpPr>
        <p:spPr>
          <a:xfrm>
            <a:off x="531628" y="276446"/>
            <a:ext cx="1392863" cy="80807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p:cNvSpPr txBox="1"/>
          <p:nvPr/>
        </p:nvSpPr>
        <p:spPr>
          <a:xfrm>
            <a:off x="843651" y="3170138"/>
            <a:ext cx="3267498" cy="369332"/>
          </a:xfrm>
          <a:prstGeom prst="rect">
            <a:avLst/>
          </a:prstGeom>
          <a:solidFill>
            <a:schemeClr val="tx1"/>
          </a:solidFill>
        </p:spPr>
        <p:txBody>
          <a:bodyPr wrap="none" rtlCol="0">
            <a:spAutoFit/>
          </a:bodyPr>
          <a:lstStyle/>
          <a:p>
            <a:r>
              <a:rPr lang="en-GB" dirty="0" smtClean="0">
                <a:solidFill>
                  <a:schemeClr val="bg1"/>
                </a:solidFill>
              </a:rPr>
              <a:t>Betting small reduces avg wager!</a:t>
            </a:r>
            <a:endParaRPr lang="en-GB" dirty="0">
              <a:solidFill>
                <a:schemeClr val="bg1"/>
              </a:solidFill>
            </a:endParaRPr>
          </a:p>
        </p:txBody>
      </p:sp>
      <p:cxnSp>
        <p:nvCxnSpPr>
          <p:cNvPr id="5" name="Straight Connector 4"/>
          <p:cNvCxnSpPr>
            <a:stCxn id="4" idx="0"/>
            <a:endCxn id="3" idx="4"/>
          </p:cNvCxnSpPr>
          <p:nvPr/>
        </p:nvCxnSpPr>
        <p:spPr>
          <a:xfrm flipH="1" flipV="1">
            <a:off x="1228060" y="1084518"/>
            <a:ext cx="1249340" cy="20856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473704" y="6032344"/>
            <a:ext cx="990466" cy="80807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 name="Straight Connector 6"/>
          <p:cNvCxnSpPr>
            <a:stCxn id="6" idx="0"/>
            <a:endCxn id="4" idx="2"/>
          </p:cNvCxnSpPr>
          <p:nvPr/>
        </p:nvCxnSpPr>
        <p:spPr>
          <a:xfrm flipH="1" flipV="1">
            <a:off x="2477400" y="3539470"/>
            <a:ext cx="491537" cy="24928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698682" y="1542537"/>
            <a:ext cx="1824710" cy="1402885"/>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Oval 8"/>
          <p:cNvSpPr/>
          <p:nvPr/>
        </p:nvSpPr>
        <p:spPr>
          <a:xfrm>
            <a:off x="3503429" y="1542537"/>
            <a:ext cx="1824710" cy="1402885"/>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p:nvSpPr>
        <p:spPr>
          <a:xfrm>
            <a:off x="6299382" y="1542537"/>
            <a:ext cx="1824710" cy="1402885"/>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p:cNvSpPr txBox="1"/>
          <p:nvPr/>
        </p:nvSpPr>
        <p:spPr>
          <a:xfrm>
            <a:off x="3727529" y="541238"/>
            <a:ext cx="1449436" cy="369332"/>
          </a:xfrm>
          <a:prstGeom prst="rect">
            <a:avLst/>
          </a:prstGeom>
          <a:solidFill>
            <a:schemeClr val="tx1"/>
          </a:solidFill>
        </p:spPr>
        <p:txBody>
          <a:bodyPr wrap="none" rtlCol="0">
            <a:spAutoFit/>
          </a:bodyPr>
          <a:lstStyle/>
          <a:p>
            <a:r>
              <a:rPr lang="en-GB" dirty="0" smtClean="0">
                <a:solidFill>
                  <a:schemeClr val="bg1"/>
                </a:solidFill>
              </a:rPr>
              <a:t>Bonus Game!</a:t>
            </a:r>
            <a:endParaRPr lang="en-GB" dirty="0">
              <a:solidFill>
                <a:schemeClr val="bg1"/>
              </a:solidFill>
            </a:endParaRPr>
          </a:p>
        </p:txBody>
      </p:sp>
      <p:cxnSp>
        <p:nvCxnSpPr>
          <p:cNvPr id="12" name="Straight Connector 11"/>
          <p:cNvCxnSpPr>
            <a:stCxn id="10" idx="1"/>
          </p:cNvCxnSpPr>
          <p:nvPr/>
        </p:nvCxnSpPr>
        <p:spPr>
          <a:xfrm flipH="1" flipV="1">
            <a:off x="4955999" y="864710"/>
            <a:ext cx="1610606" cy="8832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 idx="0"/>
            <a:endCxn id="11" idx="2"/>
          </p:cNvCxnSpPr>
          <p:nvPr/>
        </p:nvCxnSpPr>
        <p:spPr>
          <a:xfrm flipV="1">
            <a:off x="4415784" y="910570"/>
            <a:ext cx="36463" cy="6319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7"/>
          </p:cNvCxnSpPr>
          <p:nvPr/>
        </p:nvCxnSpPr>
        <p:spPr>
          <a:xfrm flipV="1">
            <a:off x="2256169" y="866610"/>
            <a:ext cx="1606993" cy="881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par>
                                <p:cTn id="18" presetID="22" presetClass="entr" presetSubtype="4"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par>
                                <p:cTn id="21" presetID="2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par>
                          <p:cTn id="24" fill="hold">
                            <p:stCondLst>
                              <p:cond delay="1000"/>
                            </p:stCondLst>
                            <p:childTnLst>
                              <p:par>
                                <p:cTn id="25" presetID="22" presetClass="entr" presetSubtype="4"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8" grpId="0" animBg="1"/>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370376" y="150569"/>
            <a:ext cx="8233292" cy="6707431"/>
          </a:xfrm>
          <a:prstGeom prst="rect">
            <a:avLst/>
          </a:prstGeom>
          <a:noFill/>
          <a:ln w="9525">
            <a:noFill/>
            <a:miter lim="800000"/>
            <a:headEnd/>
            <a:tailEnd/>
          </a:ln>
        </p:spPr>
      </p:pic>
      <p:sp>
        <p:nvSpPr>
          <p:cNvPr id="3" name="Oval 2"/>
          <p:cNvSpPr/>
          <p:nvPr/>
        </p:nvSpPr>
        <p:spPr>
          <a:xfrm>
            <a:off x="2060467" y="4315078"/>
            <a:ext cx="867372" cy="503208"/>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Oval 3"/>
          <p:cNvSpPr/>
          <p:nvPr/>
        </p:nvSpPr>
        <p:spPr>
          <a:xfrm>
            <a:off x="3651875" y="3620486"/>
            <a:ext cx="867372" cy="503208"/>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Oval 4"/>
          <p:cNvSpPr/>
          <p:nvPr/>
        </p:nvSpPr>
        <p:spPr>
          <a:xfrm>
            <a:off x="4451975" y="3664448"/>
            <a:ext cx="867372" cy="503208"/>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p:cNvSpPr/>
          <p:nvPr/>
        </p:nvSpPr>
        <p:spPr>
          <a:xfrm>
            <a:off x="6060968" y="4350247"/>
            <a:ext cx="867372" cy="503208"/>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p:cNvSpPr/>
          <p:nvPr/>
        </p:nvSpPr>
        <p:spPr>
          <a:xfrm>
            <a:off x="6315945" y="3725993"/>
            <a:ext cx="867372" cy="503208"/>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p:cNvSpPr/>
          <p:nvPr/>
        </p:nvSpPr>
        <p:spPr>
          <a:xfrm>
            <a:off x="6439037" y="5730639"/>
            <a:ext cx="867372" cy="503208"/>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Oval 8"/>
          <p:cNvSpPr/>
          <p:nvPr/>
        </p:nvSpPr>
        <p:spPr>
          <a:xfrm>
            <a:off x="5823575" y="5097593"/>
            <a:ext cx="867372" cy="503208"/>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p:nvSpPr>
        <p:spPr>
          <a:xfrm>
            <a:off x="3308975" y="5625132"/>
            <a:ext cx="867372" cy="503208"/>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p:cNvSpPr txBox="1"/>
          <p:nvPr/>
        </p:nvSpPr>
        <p:spPr>
          <a:xfrm>
            <a:off x="3665983" y="4752753"/>
            <a:ext cx="1744452" cy="369332"/>
          </a:xfrm>
          <a:prstGeom prst="rect">
            <a:avLst/>
          </a:prstGeom>
          <a:solidFill>
            <a:schemeClr val="tx1"/>
          </a:solidFill>
        </p:spPr>
        <p:txBody>
          <a:bodyPr wrap="none" rtlCol="0">
            <a:spAutoFit/>
          </a:bodyPr>
          <a:lstStyle/>
          <a:p>
            <a:r>
              <a:rPr lang="en-GB" dirty="0" smtClean="0">
                <a:solidFill>
                  <a:schemeClr val="bg1"/>
                </a:solidFill>
              </a:rPr>
              <a:t>Use collectables</a:t>
            </a:r>
            <a:endParaRPr lang="en-GB" dirty="0">
              <a:solidFill>
                <a:schemeClr val="bg1"/>
              </a:solidFill>
            </a:endParaRPr>
          </a:p>
        </p:txBody>
      </p:sp>
      <p:cxnSp>
        <p:nvCxnSpPr>
          <p:cNvPr id="12" name="Straight Connector 11"/>
          <p:cNvCxnSpPr>
            <a:endCxn id="7" idx="3"/>
          </p:cNvCxnSpPr>
          <p:nvPr/>
        </p:nvCxnSpPr>
        <p:spPr>
          <a:xfrm flipV="1">
            <a:off x="5275385" y="4155508"/>
            <a:ext cx="1167584" cy="6275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6" idx="3"/>
          </p:cNvCxnSpPr>
          <p:nvPr/>
        </p:nvCxnSpPr>
        <p:spPr>
          <a:xfrm flipV="1">
            <a:off x="5345724" y="4779762"/>
            <a:ext cx="842268" cy="1439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9" idx="1"/>
          </p:cNvCxnSpPr>
          <p:nvPr/>
        </p:nvCxnSpPr>
        <p:spPr>
          <a:xfrm>
            <a:off x="5301762" y="5037994"/>
            <a:ext cx="648837" cy="133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8" idx="2"/>
          </p:cNvCxnSpPr>
          <p:nvPr/>
        </p:nvCxnSpPr>
        <p:spPr>
          <a:xfrm>
            <a:off x="5152292" y="5090748"/>
            <a:ext cx="1286745" cy="8914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10" idx="7"/>
          </p:cNvCxnSpPr>
          <p:nvPr/>
        </p:nvCxnSpPr>
        <p:spPr>
          <a:xfrm flipH="1">
            <a:off x="4049323" y="5090748"/>
            <a:ext cx="373207" cy="6080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3" idx="6"/>
          </p:cNvCxnSpPr>
          <p:nvPr/>
        </p:nvCxnSpPr>
        <p:spPr>
          <a:xfrm flipH="1" flipV="1">
            <a:off x="2927839" y="4566682"/>
            <a:ext cx="764930" cy="2690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4" idx="4"/>
          </p:cNvCxnSpPr>
          <p:nvPr/>
        </p:nvCxnSpPr>
        <p:spPr>
          <a:xfrm flipH="1" flipV="1">
            <a:off x="4085561" y="4123694"/>
            <a:ext cx="134746" cy="6769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5" idx="4"/>
          </p:cNvCxnSpPr>
          <p:nvPr/>
        </p:nvCxnSpPr>
        <p:spPr>
          <a:xfrm flipV="1">
            <a:off x="4659922" y="4167656"/>
            <a:ext cx="225739" cy="606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500"/>
                                        <p:tgtEl>
                                          <p:spTgt spid="17"/>
                                        </p:tgtEl>
                                      </p:cBhvr>
                                    </p:animEffect>
                                  </p:childTnLst>
                                </p:cTn>
                              </p:par>
                              <p:par>
                                <p:cTn id="12" presetID="22" presetClass="entr" presetSubtype="1"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up)">
                                      <p:cBhvr>
                                        <p:cTn id="14" dur="500"/>
                                        <p:tgtEl>
                                          <p:spTgt spid="16"/>
                                        </p:tgtEl>
                                      </p:cBhvr>
                                    </p:animEffect>
                                  </p:childTnLst>
                                </p:cTn>
                              </p:par>
                              <p:par>
                                <p:cTn id="15" presetID="22" presetClass="entr" presetSubtype="1"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par>
                                <p:cTn id="18" presetID="22" presetClass="entr" presetSubtype="8"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par>
                                <p:cTn id="21" presetID="22" presetClass="entr" presetSubtype="8"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par>
                                <p:cTn id="24" presetID="22" presetClass="entr" presetSubtype="8"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par>
                                <p:cTn id="27" presetID="2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t="5738"/>
          <a:stretch>
            <a:fillRect/>
          </a:stretch>
        </p:blipFill>
        <p:spPr bwMode="auto">
          <a:xfrm>
            <a:off x="819881" y="429578"/>
            <a:ext cx="7504240" cy="5742622"/>
          </a:xfrm>
          <a:prstGeom prst="rect">
            <a:avLst/>
          </a:prstGeom>
          <a:noFill/>
          <a:ln w="9525">
            <a:noFill/>
            <a:miter lim="800000"/>
            <a:headEnd/>
            <a:tailEnd/>
          </a:ln>
        </p:spPr>
      </p:pic>
      <p:sp>
        <p:nvSpPr>
          <p:cNvPr id="3" name="Rounded Rectangle 2"/>
          <p:cNvSpPr/>
          <p:nvPr/>
        </p:nvSpPr>
        <p:spPr>
          <a:xfrm>
            <a:off x="931332" y="532130"/>
            <a:ext cx="7145868" cy="3023870"/>
          </a:xfrm>
          <a:prstGeom prst="roundRect">
            <a:avLst>
              <a:gd name="adj" fmla="val 6377"/>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829733" y="3763889"/>
            <a:ext cx="2404533" cy="731911"/>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p:cNvCxnSpPr>
            <a:stCxn id="7" idx="5"/>
          </p:cNvCxnSpPr>
          <p:nvPr/>
        </p:nvCxnSpPr>
        <p:spPr>
          <a:xfrm>
            <a:off x="2882130" y="4388614"/>
            <a:ext cx="1495137" cy="1334853"/>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931332" y="4455159"/>
            <a:ext cx="7145868" cy="1632373"/>
          </a:xfrm>
          <a:prstGeom prst="roundRect">
            <a:avLst>
              <a:gd name="adj" fmla="val 6377"/>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P spid="11" grpId="0" animBg="1"/>
      <p:bldP spid="1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372574" y="156064"/>
            <a:ext cx="8201893" cy="6701936"/>
          </a:xfrm>
          <a:prstGeom prst="rect">
            <a:avLst/>
          </a:prstGeom>
          <a:noFill/>
          <a:ln w="9525">
            <a:noFill/>
            <a:miter lim="800000"/>
            <a:headEnd/>
            <a:tailEnd/>
          </a:ln>
        </p:spPr>
      </p:pic>
      <p:sp>
        <p:nvSpPr>
          <p:cNvPr id="3" name="Oval 2"/>
          <p:cNvSpPr/>
          <p:nvPr/>
        </p:nvSpPr>
        <p:spPr>
          <a:xfrm>
            <a:off x="7037935" y="417123"/>
            <a:ext cx="1262002" cy="2123856"/>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Oval 3"/>
          <p:cNvSpPr/>
          <p:nvPr/>
        </p:nvSpPr>
        <p:spPr>
          <a:xfrm>
            <a:off x="3411415" y="3525145"/>
            <a:ext cx="518746" cy="49351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Oval 4"/>
          <p:cNvSpPr/>
          <p:nvPr/>
        </p:nvSpPr>
        <p:spPr>
          <a:xfrm>
            <a:off x="5287275" y="3631223"/>
            <a:ext cx="776320" cy="738554"/>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p:cNvSpPr/>
          <p:nvPr/>
        </p:nvSpPr>
        <p:spPr>
          <a:xfrm>
            <a:off x="1861421" y="5231423"/>
            <a:ext cx="646934" cy="61546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p:cNvSpPr/>
          <p:nvPr/>
        </p:nvSpPr>
        <p:spPr>
          <a:xfrm>
            <a:off x="5403820" y="5644658"/>
            <a:ext cx="683904" cy="650634"/>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p:cNvSpPr/>
          <p:nvPr/>
        </p:nvSpPr>
        <p:spPr>
          <a:xfrm>
            <a:off x="2805594" y="3727936"/>
            <a:ext cx="702537" cy="66836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Oval 8"/>
          <p:cNvSpPr/>
          <p:nvPr/>
        </p:nvSpPr>
        <p:spPr>
          <a:xfrm>
            <a:off x="3297963" y="5794128"/>
            <a:ext cx="868740" cy="826478"/>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p:nvSpPr>
        <p:spPr>
          <a:xfrm>
            <a:off x="6950366" y="4994027"/>
            <a:ext cx="720872" cy="685804"/>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Oval 10"/>
          <p:cNvSpPr/>
          <p:nvPr/>
        </p:nvSpPr>
        <p:spPr>
          <a:xfrm>
            <a:off x="7530659" y="4528033"/>
            <a:ext cx="953918" cy="90751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p:cNvSpPr/>
          <p:nvPr/>
        </p:nvSpPr>
        <p:spPr>
          <a:xfrm>
            <a:off x="540774" y="668210"/>
            <a:ext cx="1507834" cy="109025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ight Arrow 12"/>
          <p:cNvSpPr/>
          <p:nvPr/>
        </p:nvSpPr>
        <p:spPr>
          <a:xfrm rot="14572352">
            <a:off x="2741014" y="1575545"/>
            <a:ext cx="843326" cy="54140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p:cNvSpPr txBox="1"/>
          <p:nvPr/>
        </p:nvSpPr>
        <p:spPr>
          <a:xfrm>
            <a:off x="2619696" y="1974384"/>
            <a:ext cx="1974130" cy="369332"/>
          </a:xfrm>
          <a:prstGeom prst="rect">
            <a:avLst/>
          </a:prstGeom>
          <a:solidFill>
            <a:schemeClr val="tx1"/>
          </a:solidFill>
        </p:spPr>
        <p:txBody>
          <a:bodyPr wrap="none" rtlCol="0">
            <a:spAutoFit/>
          </a:bodyPr>
          <a:lstStyle/>
          <a:p>
            <a:r>
              <a:rPr lang="en-GB" dirty="0" smtClean="0">
                <a:solidFill>
                  <a:schemeClr val="bg1"/>
                </a:solidFill>
              </a:rPr>
              <a:t>And a pay line win!</a:t>
            </a:r>
            <a:endParaRPr lang="en-GB" dirty="0">
              <a:solidFill>
                <a:schemeClr val="bg1"/>
              </a:solidFill>
            </a:endParaRPr>
          </a:p>
        </p:txBody>
      </p:sp>
      <p:sp>
        <p:nvSpPr>
          <p:cNvPr id="15" name="Oval 14"/>
          <p:cNvSpPr/>
          <p:nvPr/>
        </p:nvSpPr>
        <p:spPr>
          <a:xfrm>
            <a:off x="2139628" y="1125414"/>
            <a:ext cx="920095" cy="386861"/>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p:cNvSpPr/>
          <p:nvPr/>
        </p:nvSpPr>
        <p:spPr>
          <a:xfrm>
            <a:off x="444060" y="6233746"/>
            <a:ext cx="2026578" cy="49236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p:cNvSpPr/>
          <p:nvPr/>
        </p:nvSpPr>
        <p:spPr>
          <a:xfrm>
            <a:off x="1090246" y="5599702"/>
            <a:ext cx="501162" cy="47678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8" name="Straight Connector 17"/>
          <p:cNvCxnSpPr>
            <a:stCxn id="19" idx="2"/>
          </p:cNvCxnSpPr>
          <p:nvPr/>
        </p:nvCxnSpPr>
        <p:spPr>
          <a:xfrm>
            <a:off x="1265885" y="4414347"/>
            <a:ext cx="52961" cy="11951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9055" y="3768016"/>
            <a:ext cx="2233659" cy="646331"/>
          </a:xfrm>
          <a:prstGeom prst="rect">
            <a:avLst/>
          </a:prstGeom>
          <a:solidFill>
            <a:schemeClr val="tx1"/>
          </a:solidFill>
        </p:spPr>
        <p:txBody>
          <a:bodyPr wrap="square" rtlCol="0">
            <a:spAutoFit/>
          </a:bodyPr>
          <a:lstStyle/>
          <a:p>
            <a:r>
              <a:rPr lang="en-GB" dirty="0" smtClean="0">
                <a:solidFill>
                  <a:schemeClr val="bg1"/>
                </a:solidFill>
              </a:rPr>
              <a:t>Coin size brought over from main game</a:t>
            </a:r>
            <a:endParaRPr lang="en-GB" dirty="0">
              <a:solidFill>
                <a:schemeClr val="bg1"/>
              </a:solidFill>
            </a:endParaRPr>
          </a:p>
        </p:txBody>
      </p:sp>
      <p:cxnSp>
        <p:nvCxnSpPr>
          <p:cNvPr id="20" name="Straight Connector 19"/>
          <p:cNvCxnSpPr>
            <a:endCxn id="6" idx="6"/>
          </p:cNvCxnSpPr>
          <p:nvPr/>
        </p:nvCxnSpPr>
        <p:spPr>
          <a:xfrm flipH="1">
            <a:off x="2508355" y="5407269"/>
            <a:ext cx="1439391" cy="131885"/>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5" idx="4"/>
          </p:cNvCxnSpPr>
          <p:nvPr/>
        </p:nvCxnSpPr>
        <p:spPr>
          <a:xfrm flipV="1">
            <a:off x="5011615" y="4369777"/>
            <a:ext cx="663820" cy="931985"/>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7" idx="1"/>
          </p:cNvCxnSpPr>
          <p:nvPr/>
        </p:nvCxnSpPr>
        <p:spPr>
          <a:xfrm>
            <a:off x="5108331" y="5512777"/>
            <a:ext cx="395644" cy="227164"/>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10" idx="1"/>
          </p:cNvCxnSpPr>
          <p:nvPr/>
        </p:nvCxnSpPr>
        <p:spPr>
          <a:xfrm>
            <a:off x="5055577" y="4510454"/>
            <a:ext cx="2000358" cy="584007"/>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9" idx="7"/>
          </p:cNvCxnSpPr>
          <p:nvPr/>
        </p:nvCxnSpPr>
        <p:spPr>
          <a:xfrm flipH="1">
            <a:off x="4039479" y="4492869"/>
            <a:ext cx="215998" cy="1422294"/>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8" idx="5"/>
          </p:cNvCxnSpPr>
          <p:nvPr/>
        </p:nvCxnSpPr>
        <p:spPr>
          <a:xfrm flipH="1" flipV="1">
            <a:off x="3405247" y="4298417"/>
            <a:ext cx="524915" cy="88945"/>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62396" y="2739314"/>
            <a:ext cx="2779928" cy="369332"/>
          </a:xfrm>
          <a:prstGeom prst="rect">
            <a:avLst/>
          </a:prstGeom>
          <a:solidFill>
            <a:schemeClr val="tx1"/>
          </a:solidFill>
        </p:spPr>
        <p:txBody>
          <a:bodyPr wrap="none" rtlCol="0">
            <a:spAutoFit/>
          </a:bodyPr>
          <a:lstStyle/>
          <a:p>
            <a:r>
              <a:rPr lang="en-GB" dirty="0" smtClean="0">
                <a:solidFill>
                  <a:schemeClr val="bg1"/>
                </a:solidFill>
              </a:rPr>
              <a:t>Houses = multiplier on wins</a:t>
            </a:r>
            <a:endParaRPr lang="en-GB" dirty="0">
              <a:solidFill>
                <a:schemeClr val="bg1"/>
              </a:solidFill>
            </a:endParaRPr>
          </a:p>
        </p:txBody>
      </p:sp>
      <p:cxnSp>
        <p:nvCxnSpPr>
          <p:cNvPr id="27" name="Straight Connector 26"/>
          <p:cNvCxnSpPr>
            <a:stCxn id="28" idx="2"/>
            <a:endCxn id="11" idx="0"/>
          </p:cNvCxnSpPr>
          <p:nvPr/>
        </p:nvCxnSpPr>
        <p:spPr>
          <a:xfrm>
            <a:off x="7968067" y="3847199"/>
            <a:ext cx="39551" cy="6808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296056" y="3477867"/>
            <a:ext cx="1344022" cy="369332"/>
          </a:xfrm>
          <a:prstGeom prst="rect">
            <a:avLst/>
          </a:prstGeom>
          <a:solidFill>
            <a:schemeClr val="tx1"/>
          </a:solidFill>
        </p:spPr>
        <p:txBody>
          <a:bodyPr wrap="none" rtlCol="0">
            <a:spAutoFit/>
          </a:bodyPr>
          <a:lstStyle/>
          <a:p>
            <a:r>
              <a:rPr lang="en-GB" dirty="0" smtClean="0">
                <a:solidFill>
                  <a:schemeClr val="bg1"/>
                </a:solidFill>
              </a:rPr>
              <a:t>GAME OVER</a:t>
            </a:r>
            <a:endParaRPr lang="en-GB" dirty="0">
              <a:solidFill>
                <a:schemeClr val="bg1"/>
              </a:solidFill>
            </a:endParaRPr>
          </a:p>
        </p:txBody>
      </p:sp>
      <p:cxnSp>
        <p:nvCxnSpPr>
          <p:cNvPr id="29" name="Straight Connector 28"/>
          <p:cNvCxnSpPr>
            <a:endCxn id="4" idx="1"/>
          </p:cNvCxnSpPr>
          <p:nvPr/>
        </p:nvCxnSpPr>
        <p:spPr>
          <a:xfrm>
            <a:off x="3297116" y="3086101"/>
            <a:ext cx="190268" cy="5113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266856" y="277467"/>
            <a:ext cx="2910990" cy="646331"/>
          </a:xfrm>
          <a:prstGeom prst="rect">
            <a:avLst/>
          </a:prstGeom>
          <a:solidFill>
            <a:schemeClr val="tx1"/>
          </a:solidFill>
        </p:spPr>
        <p:txBody>
          <a:bodyPr wrap="none" rtlCol="0">
            <a:spAutoFit/>
          </a:bodyPr>
          <a:lstStyle/>
          <a:p>
            <a:r>
              <a:rPr lang="en-GB" dirty="0" smtClean="0">
                <a:solidFill>
                  <a:schemeClr val="bg1"/>
                </a:solidFill>
              </a:rPr>
              <a:t>Collected in the bonus game.</a:t>
            </a:r>
          </a:p>
          <a:p>
            <a:r>
              <a:rPr lang="en-GB" dirty="0" smtClean="0">
                <a:solidFill>
                  <a:schemeClr val="bg1"/>
                </a:solidFill>
              </a:rPr>
              <a:t>Gives player extra ‘lives’.</a:t>
            </a:r>
            <a:endParaRPr lang="en-GB" dirty="0">
              <a:solidFill>
                <a:schemeClr val="bg1"/>
              </a:solidFill>
            </a:endParaRPr>
          </a:p>
        </p:txBody>
      </p:sp>
      <p:cxnSp>
        <p:nvCxnSpPr>
          <p:cNvPr id="31" name="Straight Connector 30"/>
          <p:cNvCxnSpPr>
            <a:endCxn id="12" idx="7"/>
          </p:cNvCxnSpPr>
          <p:nvPr/>
        </p:nvCxnSpPr>
        <p:spPr>
          <a:xfrm flipH="1">
            <a:off x="1827791" y="615461"/>
            <a:ext cx="449417" cy="2124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3" idx="4"/>
            <a:endCxn id="28" idx="0"/>
          </p:cNvCxnSpPr>
          <p:nvPr/>
        </p:nvCxnSpPr>
        <p:spPr>
          <a:xfrm>
            <a:off x="7668936" y="2540979"/>
            <a:ext cx="299131" cy="9368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3807070" y="6119446"/>
            <a:ext cx="1318846" cy="633046"/>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wipe(up)">
                                      <p:cBhvr>
                                        <p:cTn id="14" dur="500"/>
                                        <p:tgtEl>
                                          <p:spTgt spid="32"/>
                                        </p:tgtEl>
                                      </p:cBhvr>
                                    </p:animEffect>
                                  </p:childTnLst>
                                </p:cTn>
                              </p:par>
                              <p:par>
                                <p:cTn id="15" presetID="22" presetClass="entr" presetSubtype="4"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childTnLst>
                          </p:cTn>
                        </p:par>
                        <p:par>
                          <p:cTn id="18" fill="hold">
                            <p:stCondLst>
                              <p:cond delay="1000"/>
                            </p:stCondLst>
                            <p:childTnLst>
                              <p:par>
                                <p:cTn id="19" presetID="39" presetClass="entr" presetSubtype="0" accel="100000"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28"/>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28"/>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left)">
                                      <p:cBhvr>
                                        <p:cTn id="33" dur="500"/>
                                        <p:tgtEl>
                                          <p:spTgt spid="31"/>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10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3"/>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11"/>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7"/>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28"/>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32"/>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2"/>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31"/>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30"/>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wipe(up)">
                                      <p:cBhvr>
                                        <p:cTn id="60" dur="500"/>
                                        <p:tgtEl>
                                          <p:spTgt spid="5"/>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wipe(down)">
                                      <p:cBhvr>
                                        <p:cTn id="63" dur="500"/>
                                        <p:tgtEl>
                                          <p:spTgt spid="7"/>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wipe(left)">
                                      <p:cBhvr>
                                        <p:cTn id="66" dur="500"/>
                                        <p:tgtEl>
                                          <p:spTgt spid="6"/>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wipe(left)">
                                      <p:cBhvr>
                                        <p:cTn id="70" dur="500"/>
                                        <p:tgtEl>
                                          <p:spTgt spid="20"/>
                                        </p:tgtEl>
                                      </p:cBhvr>
                                    </p:animEffect>
                                  </p:childTnLst>
                                </p:cTn>
                              </p:par>
                              <p:par>
                                <p:cTn id="71" presetID="22" presetClass="entr" presetSubtype="1" fill="hold"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up)">
                                      <p:cBhvr>
                                        <p:cTn id="73" dur="500"/>
                                        <p:tgtEl>
                                          <p:spTgt spid="21"/>
                                        </p:tgtEl>
                                      </p:cBhvr>
                                    </p:animEffect>
                                  </p:childTnLst>
                                </p:cTn>
                              </p:par>
                              <p:par>
                                <p:cTn id="74" presetID="22" presetClass="entr" presetSubtype="2" fill="hold"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wipe(right)">
                                      <p:cBhvr>
                                        <p:cTn id="76" dur="500"/>
                                        <p:tgtEl>
                                          <p:spTgt spid="22"/>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5"/>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21"/>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22"/>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6"/>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20"/>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8"/>
                                        </p:tgtEl>
                                        <p:attrNameLst>
                                          <p:attrName>style.visibility</p:attrName>
                                        </p:attrNameLst>
                                      </p:cBhvr>
                                      <p:to>
                                        <p:strVal val="visible"/>
                                      </p:to>
                                    </p:set>
                                    <p:animEffect transition="in" filter="wipe(left)">
                                      <p:cBhvr>
                                        <p:cTn id="95" dur="500"/>
                                        <p:tgtEl>
                                          <p:spTgt spid="8"/>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10"/>
                                        </p:tgtEl>
                                        <p:attrNameLst>
                                          <p:attrName>style.visibility</p:attrName>
                                        </p:attrNameLst>
                                      </p:cBhvr>
                                      <p:to>
                                        <p:strVal val="visible"/>
                                      </p:to>
                                    </p:set>
                                    <p:animEffect transition="in" filter="wipe(right)">
                                      <p:cBhvr>
                                        <p:cTn id="98" dur="500"/>
                                        <p:tgtEl>
                                          <p:spTgt spid="10"/>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9"/>
                                        </p:tgtEl>
                                        <p:attrNameLst>
                                          <p:attrName>style.visibility</p:attrName>
                                        </p:attrNameLst>
                                      </p:cBhvr>
                                      <p:to>
                                        <p:strVal val="visible"/>
                                      </p:to>
                                    </p:set>
                                    <p:animEffect transition="in" filter="wipe(down)">
                                      <p:cBhvr>
                                        <p:cTn id="101" dur="500"/>
                                        <p:tgtEl>
                                          <p:spTgt spid="9"/>
                                        </p:tgtEl>
                                      </p:cBhvr>
                                    </p:animEffect>
                                  </p:childTnLst>
                                </p:cTn>
                              </p:par>
                            </p:childTnLst>
                          </p:cTn>
                        </p:par>
                        <p:par>
                          <p:cTn id="102" fill="hold">
                            <p:stCondLst>
                              <p:cond delay="500"/>
                            </p:stCondLst>
                            <p:childTnLst>
                              <p:par>
                                <p:cTn id="103" presetID="22" presetClass="entr" presetSubtype="8" fill="hold"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wipe(left)">
                                      <p:cBhvr>
                                        <p:cTn id="105" dur="500"/>
                                        <p:tgtEl>
                                          <p:spTgt spid="25"/>
                                        </p:tgtEl>
                                      </p:cBhvr>
                                    </p:animEffect>
                                  </p:childTnLst>
                                </p:cTn>
                              </p:par>
                              <p:par>
                                <p:cTn id="106" presetID="22" presetClass="entr" presetSubtype="4" fill="hold" nodeType="with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wipe(down)">
                                      <p:cBhvr>
                                        <p:cTn id="108" dur="500"/>
                                        <p:tgtEl>
                                          <p:spTgt spid="24"/>
                                        </p:tgtEl>
                                      </p:cBhvr>
                                    </p:animEffect>
                                  </p:childTnLst>
                                </p:cTn>
                              </p:par>
                              <p:par>
                                <p:cTn id="109" presetID="22" presetClass="entr" presetSubtype="2" fill="hold" nodeType="with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wipe(right)">
                                      <p:cBhvr>
                                        <p:cTn id="111" dur="500"/>
                                        <p:tgtEl>
                                          <p:spTgt spid="23"/>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grpId="1" nodeType="clickEffect">
                                  <p:stCondLst>
                                    <p:cond delay="0"/>
                                  </p:stCondLst>
                                  <p:childTnLst>
                                    <p:set>
                                      <p:cBhvr>
                                        <p:cTn id="115" dur="1" fill="hold">
                                          <p:stCondLst>
                                            <p:cond delay="0"/>
                                          </p:stCondLst>
                                        </p:cTn>
                                        <p:tgtEl>
                                          <p:spTgt spid="10"/>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23"/>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9"/>
                                        </p:tgtEl>
                                        <p:attrNameLst>
                                          <p:attrName>style.visibility</p:attrName>
                                        </p:attrNameLst>
                                      </p:cBhvr>
                                      <p:to>
                                        <p:strVal val="hidden"/>
                                      </p:to>
                                    </p:set>
                                  </p:childTnLst>
                                </p:cTn>
                              </p:par>
                              <p:par>
                                <p:cTn id="120" presetID="1" presetClass="exit" presetSubtype="0" fill="hold" nodeType="withEffect">
                                  <p:stCondLst>
                                    <p:cond delay="0"/>
                                  </p:stCondLst>
                                  <p:childTnLst>
                                    <p:set>
                                      <p:cBhvr>
                                        <p:cTn id="121" dur="1" fill="hold">
                                          <p:stCondLst>
                                            <p:cond delay="0"/>
                                          </p:stCondLst>
                                        </p:cTn>
                                        <p:tgtEl>
                                          <p:spTgt spid="24"/>
                                        </p:tgtEl>
                                        <p:attrNameLst>
                                          <p:attrName>style.visibility</p:attrName>
                                        </p:attrNameLst>
                                      </p:cBhvr>
                                      <p:to>
                                        <p:strVal val="hidden"/>
                                      </p:to>
                                    </p:set>
                                  </p:childTnLst>
                                </p:cTn>
                              </p:par>
                              <p:par>
                                <p:cTn id="122" presetID="1" presetClass="exit" presetSubtype="0" fill="hold" nodeType="withEffect">
                                  <p:stCondLst>
                                    <p:cond delay="0"/>
                                  </p:stCondLst>
                                  <p:childTnLst>
                                    <p:set>
                                      <p:cBhvr>
                                        <p:cTn id="123" dur="1" fill="hold">
                                          <p:stCondLst>
                                            <p:cond delay="0"/>
                                          </p:stCondLst>
                                        </p:cTn>
                                        <p:tgtEl>
                                          <p:spTgt spid="25"/>
                                        </p:tgtEl>
                                        <p:attrNameLst>
                                          <p:attrName>style.visibility</p:attrName>
                                        </p:attrNameLst>
                                      </p:cBhvr>
                                      <p:to>
                                        <p:strVal val="hidden"/>
                                      </p:to>
                                    </p:set>
                                  </p:childTnLst>
                                </p:cTn>
                              </p:par>
                              <p:par>
                                <p:cTn id="124" presetID="1" presetClass="exit" presetSubtype="0" fill="hold" grpId="1" nodeType="withEffect">
                                  <p:stCondLst>
                                    <p:cond delay="0"/>
                                  </p:stCondLst>
                                  <p:childTnLst>
                                    <p:set>
                                      <p:cBhvr>
                                        <p:cTn id="125" dur="1" fill="hold">
                                          <p:stCondLst>
                                            <p:cond delay="0"/>
                                          </p:stCondLst>
                                        </p:cTn>
                                        <p:tgtEl>
                                          <p:spTgt spid="8"/>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22" presetClass="entr" presetSubtype="2" fill="hold" grpId="0" nodeType="clickEffect">
                                  <p:stCondLst>
                                    <p:cond delay="0"/>
                                  </p:stCondLst>
                                  <p:childTnLst>
                                    <p:set>
                                      <p:cBhvr>
                                        <p:cTn id="129" dur="1" fill="hold">
                                          <p:stCondLst>
                                            <p:cond delay="0"/>
                                          </p:stCondLst>
                                        </p:cTn>
                                        <p:tgtEl>
                                          <p:spTgt spid="4"/>
                                        </p:tgtEl>
                                        <p:attrNameLst>
                                          <p:attrName>style.visibility</p:attrName>
                                        </p:attrNameLst>
                                      </p:cBhvr>
                                      <p:to>
                                        <p:strVal val="visible"/>
                                      </p:to>
                                    </p:set>
                                    <p:animEffect transition="in" filter="wipe(right)">
                                      <p:cBhvr>
                                        <p:cTn id="130" dur="500"/>
                                        <p:tgtEl>
                                          <p:spTgt spid="4"/>
                                        </p:tgtEl>
                                      </p:cBhvr>
                                    </p:animEffect>
                                  </p:childTnLst>
                                </p:cTn>
                              </p:par>
                            </p:childTnLst>
                          </p:cTn>
                        </p:par>
                        <p:par>
                          <p:cTn id="131" fill="hold">
                            <p:stCondLst>
                              <p:cond delay="500"/>
                            </p:stCondLst>
                            <p:childTnLst>
                              <p:par>
                                <p:cTn id="132" presetID="22" presetClass="entr" presetSubtype="2" fill="hold" nodeType="afterEffect">
                                  <p:stCondLst>
                                    <p:cond delay="0"/>
                                  </p:stCondLst>
                                  <p:childTnLst>
                                    <p:set>
                                      <p:cBhvr>
                                        <p:cTn id="133" dur="1" fill="hold">
                                          <p:stCondLst>
                                            <p:cond delay="0"/>
                                          </p:stCondLst>
                                        </p:cTn>
                                        <p:tgtEl>
                                          <p:spTgt spid="29"/>
                                        </p:tgtEl>
                                        <p:attrNameLst>
                                          <p:attrName>style.visibility</p:attrName>
                                        </p:attrNameLst>
                                      </p:cBhvr>
                                      <p:to>
                                        <p:strVal val="visible"/>
                                      </p:to>
                                    </p:set>
                                    <p:animEffect transition="in" filter="wipe(right)">
                                      <p:cBhvr>
                                        <p:cTn id="134" dur="500"/>
                                        <p:tgtEl>
                                          <p:spTgt spid="29"/>
                                        </p:tgtEl>
                                      </p:cBhvr>
                                    </p:animEffect>
                                  </p:childTnLst>
                                </p:cTn>
                              </p:par>
                            </p:childTnLst>
                          </p:cTn>
                        </p:par>
                        <p:par>
                          <p:cTn id="135" fill="hold">
                            <p:stCondLst>
                              <p:cond delay="1000"/>
                            </p:stCondLst>
                            <p:childTnLst>
                              <p:par>
                                <p:cTn id="136" presetID="1" presetClass="entr" presetSubtype="0" fill="hold" grpId="0" nodeType="afterEffect">
                                  <p:stCondLst>
                                    <p:cond delay="0"/>
                                  </p:stCondLst>
                                  <p:childTnLst>
                                    <p:set>
                                      <p:cBhvr>
                                        <p:cTn id="137" dur="1" fill="hold">
                                          <p:stCondLst>
                                            <p:cond delay="0"/>
                                          </p:stCondLst>
                                        </p:cTn>
                                        <p:tgtEl>
                                          <p:spTgt spid="26"/>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15"/>
                                        </p:tgtEl>
                                        <p:attrNameLst>
                                          <p:attrName>style.visibility</p:attrName>
                                        </p:attrNameLst>
                                      </p:cBhvr>
                                      <p:to>
                                        <p:strVal val="visible"/>
                                      </p:to>
                                    </p:set>
                                    <p:animEffect transition="in" filter="fade">
                                      <p:cBhvr>
                                        <p:cTn id="142" dur="1000"/>
                                        <p:tgtEl>
                                          <p:spTgt spid="15"/>
                                        </p:tgtEl>
                                      </p:cBhvr>
                                    </p:animEffect>
                                  </p:childTnLst>
                                </p:cTn>
                              </p:par>
                            </p:childTnLst>
                          </p:cTn>
                        </p:par>
                        <p:par>
                          <p:cTn id="143" fill="hold">
                            <p:stCondLst>
                              <p:cond delay="1000"/>
                            </p:stCondLst>
                            <p:childTnLst>
                              <p:par>
                                <p:cTn id="144" presetID="22" presetClass="entr" presetSubtype="4" fill="hold" grpId="0" nodeType="afterEffect">
                                  <p:stCondLst>
                                    <p:cond delay="0"/>
                                  </p:stCondLst>
                                  <p:childTnLst>
                                    <p:set>
                                      <p:cBhvr>
                                        <p:cTn id="145" dur="1" fill="hold">
                                          <p:stCondLst>
                                            <p:cond delay="0"/>
                                          </p:stCondLst>
                                        </p:cTn>
                                        <p:tgtEl>
                                          <p:spTgt spid="13"/>
                                        </p:tgtEl>
                                        <p:attrNameLst>
                                          <p:attrName>style.visibility</p:attrName>
                                        </p:attrNameLst>
                                      </p:cBhvr>
                                      <p:to>
                                        <p:strVal val="visible"/>
                                      </p:to>
                                    </p:set>
                                    <p:animEffect transition="in" filter="wipe(down)">
                                      <p:cBhvr>
                                        <p:cTn id="146" dur="500"/>
                                        <p:tgtEl>
                                          <p:spTgt spid="13"/>
                                        </p:tgtEl>
                                      </p:cBhvr>
                                    </p:animEffect>
                                  </p:childTnLst>
                                </p:cTn>
                              </p:par>
                            </p:childTnLst>
                          </p:cTn>
                        </p:par>
                        <p:par>
                          <p:cTn id="147" fill="hold">
                            <p:stCondLst>
                              <p:cond delay="1500"/>
                            </p:stCondLst>
                            <p:childTnLst>
                              <p:par>
                                <p:cTn id="148" presetID="1" presetClass="entr" presetSubtype="0" fill="hold" grpId="0" nodeType="afterEffect">
                                  <p:stCondLst>
                                    <p:cond delay="0"/>
                                  </p:stCondLst>
                                  <p:childTnLst>
                                    <p:set>
                                      <p:cBhvr>
                                        <p:cTn id="149" dur="1" fill="hold">
                                          <p:stCondLst>
                                            <p:cond delay="0"/>
                                          </p:stCondLst>
                                        </p:cTn>
                                        <p:tgtEl>
                                          <p:spTgt spid="14"/>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grpId="0" nodeType="clickEffect">
                                  <p:stCondLst>
                                    <p:cond delay="0"/>
                                  </p:stCondLst>
                                  <p:childTnLst>
                                    <p:set>
                                      <p:cBhvr>
                                        <p:cTn id="153" dur="1" fill="hold">
                                          <p:stCondLst>
                                            <p:cond delay="0"/>
                                          </p:stCondLst>
                                        </p:cTn>
                                        <p:tgtEl>
                                          <p:spTgt spid="17"/>
                                        </p:tgtEl>
                                        <p:attrNameLst>
                                          <p:attrName>style.visibility</p:attrName>
                                        </p:attrNameLst>
                                      </p:cBhvr>
                                      <p:to>
                                        <p:strVal val="visible"/>
                                      </p:to>
                                    </p:set>
                                    <p:animEffect transition="in" filter="wipe(down)">
                                      <p:cBhvr>
                                        <p:cTn id="154" dur="500"/>
                                        <p:tgtEl>
                                          <p:spTgt spid="17"/>
                                        </p:tgtEl>
                                      </p:cBhvr>
                                    </p:animEffect>
                                  </p:childTnLst>
                                </p:cTn>
                              </p:par>
                            </p:childTnLst>
                          </p:cTn>
                        </p:par>
                        <p:par>
                          <p:cTn id="155" fill="hold">
                            <p:stCondLst>
                              <p:cond delay="500"/>
                            </p:stCondLst>
                            <p:childTnLst>
                              <p:par>
                                <p:cTn id="156" presetID="22" presetClass="entr" presetSubtype="4" fill="hold" nodeType="afterEffect">
                                  <p:stCondLst>
                                    <p:cond delay="0"/>
                                  </p:stCondLst>
                                  <p:childTnLst>
                                    <p:set>
                                      <p:cBhvr>
                                        <p:cTn id="157" dur="1" fill="hold">
                                          <p:stCondLst>
                                            <p:cond delay="0"/>
                                          </p:stCondLst>
                                        </p:cTn>
                                        <p:tgtEl>
                                          <p:spTgt spid="18"/>
                                        </p:tgtEl>
                                        <p:attrNameLst>
                                          <p:attrName>style.visibility</p:attrName>
                                        </p:attrNameLst>
                                      </p:cBhvr>
                                      <p:to>
                                        <p:strVal val="visible"/>
                                      </p:to>
                                    </p:set>
                                    <p:animEffect transition="in" filter="wipe(down)">
                                      <p:cBhvr>
                                        <p:cTn id="158" dur="500"/>
                                        <p:tgtEl>
                                          <p:spTgt spid="18"/>
                                        </p:tgtEl>
                                      </p:cBhvr>
                                    </p:animEffect>
                                  </p:childTnLst>
                                </p:cTn>
                              </p:par>
                            </p:childTnLst>
                          </p:cTn>
                        </p:par>
                        <p:par>
                          <p:cTn id="159" fill="hold">
                            <p:stCondLst>
                              <p:cond delay="1000"/>
                            </p:stCondLst>
                            <p:childTnLst>
                              <p:par>
                                <p:cTn id="160" presetID="1" presetClass="entr" presetSubtype="0" fill="hold" grpId="0" nodeType="afterEffect">
                                  <p:stCondLst>
                                    <p:cond delay="0"/>
                                  </p:stCondLst>
                                  <p:childTnLst>
                                    <p:set>
                                      <p:cBhvr>
                                        <p:cTn id="161" dur="1" fill="hold">
                                          <p:stCondLst>
                                            <p:cond delay="0"/>
                                          </p:stCondLst>
                                        </p:cTn>
                                        <p:tgtEl>
                                          <p:spTgt spid="19"/>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grpId="0" nodeType="clickEffect">
                                  <p:stCondLst>
                                    <p:cond delay="0"/>
                                  </p:stCondLst>
                                  <p:childTnLst>
                                    <p:set>
                                      <p:cBhvr>
                                        <p:cTn id="165" dur="1" fill="hold">
                                          <p:stCondLst>
                                            <p:cond delay="0"/>
                                          </p:stCondLst>
                                        </p:cTn>
                                        <p:tgtEl>
                                          <p:spTgt spid="33"/>
                                        </p:tgtEl>
                                        <p:attrNameLst>
                                          <p:attrName>style.visibility</p:attrName>
                                        </p:attrNameLst>
                                      </p:cBhvr>
                                      <p:to>
                                        <p:strVal val="visible"/>
                                      </p:to>
                                    </p:set>
                                    <p:animEffect transition="in" filter="wipe(down)">
                                      <p:cBhvr>
                                        <p:cTn id="166" dur="500"/>
                                        <p:tgtEl>
                                          <p:spTgt spid="33"/>
                                        </p:tgtEl>
                                      </p:cBhvr>
                                    </p:animEffect>
                                  </p:childTnLst>
                                </p:cTn>
                              </p:par>
                            </p:childTnLst>
                          </p:cTn>
                        </p:par>
                      </p:childTnLst>
                    </p:cTn>
                  </p:par>
                  <p:par>
                    <p:cTn id="167" fill="hold">
                      <p:stCondLst>
                        <p:cond delay="indefinite"/>
                      </p:stCondLst>
                      <p:childTnLst>
                        <p:par>
                          <p:cTn id="168" fill="hold">
                            <p:stCondLst>
                              <p:cond delay="0"/>
                            </p:stCondLst>
                            <p:childTnLst>
                              <p:par>
                                <p:cTn id="169" presetID="50" presetClass="entr" presetSubtype="0" decel="100000" fill="hold" grpId="0" nodeType="clickEffect">
                                  <p:stCondLst>
                                    <p:cond delay="0"/>
                                  </p:stCondLst>
                                  <p:childTnLst>
                                    <p:set>
                                      <p:cBhvr>
                                        <p:cTn id="170" dur="1" fill="hold">
                                          <p:stCondLst>
                                            <p:cond delay="0"/>
                                          </p:stCondLst>
                                        </p:cTn>
                                        <p:tgtEl>
                                          <p:spTgt spid="16"/>
                                        </p:tgtEl>
                                        <p:attrNameLst>
                                          <p:attrName>style.visibility</p:attrName>
                                        </p:attrNameLst>
                                      </p:cBhvr>
                                      <p:to>
                                        <p:strVal val="visible"/>
                                      </p:to>
                                    </p:set>
                                    <p:anim calcmode="lin" valueType="num">
                                      <p:cBhvr>
                                        <p:cTn id="171" dur="1000" fill="hold"/>
                                        <p:tgtEl>
                                          <p:spTgt spid="16"/>
                                        </p:tgtEl>
                                        <p:attrNameLst>
                                          <p:attrName>ppt_w</p:attrName>
                                        </p:attrNameLst>
                                      </p:cBhvr>
                                      <p:tavLst>
                                        <p:tav tm="0">
                                          <p:val>
                                            <p:strVal val="#ppt_w+.3"/>
                                          </p:val>
                                        </p:tav>
                                        <p:tav tm="100000">
                                          <p:val>
                                            <p:strVal val="#ppt_w"/>
                                          </p:val>
                                        </p:tav>
                                      </p:tavLst>
                                    </p:anim>
                                    <p:anim calcmode="lin" valueType="num">
                                      <p:cBhvr>
                                        <p:cTn id="172" dur="1000" fill="hold"/>
                                        <p:tgtEl>
                                          <p:spTgt spid="16"/>
                                        </p:tgtEl>
                                        <p:attrNameLst>
                                          <p:attrName>ppt_h</p:attrName>
                                        </p:attrNameLst>
                                      </p:cBhvr>
                                      <p:tavLst>
                                        <p:tav tm="0">
                                          <p:val>
                                            <p:strVal val="#ppt_h"/>
                                          </p:val>
                                        </p:tav>
                                        <p:tav tm="100000">
                                          <p:val>
                                            <p:strVal val="#ppt_h"/>
                                          </p:val>
                                        </p:tav>
                                      </p:tavLst>
                                    </p:anim>
                                    <p:animEffect transition="in" filter="fade">
                                      <p:cBhvr>
                                        <p:cTn id="173"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4" grpId="0" animBg="1"/>
      <p:bldP spid="15" grpId="0" animBg="1"/>
      <p:bldP spid="16" grpId="0" animBg="1"/>
      <p:bldP spid="17" grpId="0" animBg="1"/>
      <p:bldP spid="19" grpId="0" animBg="1"/>
      <p:bldP spid="26" grpId="0" animBg="1"/>
      <p:bldP spid="28" grpId="0" animBg="1"/>
      <p:bldP spid="28" grpId="1" animBg="1"/>
      <p:bldP spid="30" grpId="0" animBg="1"/>
      <p:bldP spid="30" grpId="1" animBg="1"/>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400417" y="197461"/>
            <a:ext cx="8145706" cy="6637635"/>
          </a:xfrm>
          <a:prstGeom prst="rect">
            <a:avLst/>
          </a:prstGeom>
          <a:noFill/>
          <a:ln w="9525">
            <a:noFill/>
            <a:miter lim="800000"/>
            <a:headEnd/>
            <a:tailEnd/>
          </a:ln>
        </p:spPr>
      </p:pic>
    </p:spTree>
  </p:cSld>
  <p:clrMapOvr>
    <a:masterClrMapping/>
  </p:clrMapOvr>
  <p:transition spd="med">
    <p:strips dir="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2405" y="408791"/>
            <a:ext cx="8066136" cy="5293757"/>
          </a:xfrm>
          <a:prstGeom prst="rect">
            <a:avLst/>
          </a:prstGeom>
          <a:noFill/>
        </p:spPr>
        <p:txBody>
          <a:bodyPr wrap="square" rtlCol="0">
            <a:spAutoFit/>
          </a:bodyPr>
          <a:lstStyle/>
          <a:p>
            <a:r>
              <a:rPr lang="en-GB" sz="3200" b="1" dirty="0" smtClean="0">
                <a:solidFill>
                  <a:schemeClr val="tx1">
                    <a:lumMod val="75000"/>
                    <a:lumOff val="25000"/>
                  </a:schemeClr>
                </a:solidFill>
              </a:rPr>
              <a:t>Who is Gamesys?</a:t>
            </a:r>
          </a:p>
          <a:p>
            <a:pPr>
              <a:spcAft>
                <a:spcPts val="1800"/>
              </a:spcAft>
            </a:pPr>
            <a:endParaRPr lang="en-GB" dirty="0" smtClean="0"/>
          </a:p>
          <a:p>
            <a:pPr>
              <a:spcAft>
                <a:spcPts val="1800"/>
              </a:spcAft>
            </a:pPr>
            <a:endParaRPr lang="en-GB" dirty="0" smtClean="0"/>
          </a:p>
          <a:p>
            <a:pPr marL="179388" indent="273050">
              <a:lnSpc>
                <a:spcPct val="150000"/>
              </a:lnSpc>
              <a:spcAft>
                <a:spcPts val="1800"/>
              </a:spcAft>
              <a:buFont typeface="Arial" pitchFamily="34" charset="0"/>
              <a:buChar char="•"/>
            </a:pPr>
            <a:r>
              <a:rPr lang="en-GB" sz="2400" dirty="0" smtClean="0">
                <a:solidFill>
                  <a:schemeClr val="tx1">
                    <a:lumMod val="65000"/>
                    <a:lumOff val="35000"/>
                  </a:schemeClr>
                </a:solidFill>
              </a:rPr>
              <a:t>Founded in 2001</a:t>
            </a:r>
          </a:p>
          <a:p>
            <a:pPr marL="179388" indent="273050">
              <a:lnSpc>
                <a:spcPct val="150000"/>
              </a:lnSpc>
              <a:spcAft>
                <a:spcPts val="1800"/>
              </a:spcAft>
              <a:buFont typeface="Arial" pitchFamily="34" charset="0"/>
              <a:buChar char="•"/>
            </a:pPr>
            <a:r>
              <a:rPr lang="en-GB" sz="2400" dirty="0" smtClean="0">
                <a:solidFill>
                  <a:schemeClr val="tx1">
                    <a:lumMod val="65000"/>
                    <a:lumOff val="35000"/>
                  </a:schemeClr>
                </a:solidFill>
              </a:rPr>
              <a:t>#1 in the UK</a:t>
            </a:r>
          </a:p>
          <a:p>
            <a:pPr marL="452438" indent="-273050" fontAlgn="base">
              <a:lnSpc>
                <a:spcPct val="150000"/>
              </a:lnSpc>
              <a:spcAft>
                <a:spcPts val="1800"/>
              </a:spcAft>
              <a:buFont typeface="Arial" pitchFamily="34" charset="0"/>
              <a:buChar char="•"/>
            </a:pPr>
            <a:r>
              <a:rPr lang="en-GB" sz="2400" dirty="0" smtClean="0">
                <a:solidFill>
                  <a:schemeClr val="tx1">
                    <a:lumMod val="65000"/>
                    <a:lumOff val="35000"/>
                  </a:schemeClr>
                </a:solidFill>
              </a:rPr>
              <a:t>Handle $5 Billion in turnover annually</a:t>
            </a:r>
          </a:p>
          <a:p>
            <a:pPr marL="179388" indent="273050" fontAlgn="base">
              <a:lnSpc>
                <a:spcPct val="150000"/>
              </a:lnSpc>
              <a:spcAft>
                <a:spcPts val="1800"/>
              </a:spcAft>
              <a:buFont typeface="Arial" pitchFamily="34" charset="0"/>
              <a:buChar char="•"/>
            </a:pPr>
            <a:r>
              <a:rPr lang="en-GB" sz="2400" dirty="0" smtClean="0">
                <a:solidFill>
                  <a:schemeClr val="tx1">
                    <a:lumMod val="65000"/>
                    <a:lumOff val="35000"/>
                  </a:schemeClr>
                </a:solidFill>
              </a:rPr>
              <a:t>First company to launch real money gaming on </a:t>
            </a:r>
            <a:r>
              <a:rPr lang="en-GB" sz="2400" dirty="0" err="1" smtClean="0">
                <a:solidFill>
                  <a:schemeClr val="tx1">
                    <a:lumMod val="65000"/>
                    <a:lumOff val="35000"/>
                  </a:schemeClr>
                </a:solidFill>
              </a:rPr>
              <a:t>Facebook</a:t>
            </a:r>
            <a:endParaRPr lang="en-GB" sz="2400" dirty="0" smtClean="0">
              <a:solidFill>
                <a:schemeClr val="tx1">
                  <a:lumMod val="65000"/>
                  <a:lumOff val="35000"/>
                </a:schemeClr>
              </a:solidFill>
            </a:endParaRPr>
          </a:p>
          <a:p>
            <a:pPr marL="179388" indent="273050" fontAlgn="base">
              <a:lnSpc>
                <a:spcPct val="150000"/>
              </a:lnSpc>
              <a:spcAft>
                <a:spcPts val="1800"/>
              </a:spcAft>
              <a:buFont typeface="Arial" pitchFamily="34" charset="0"/>
              <a:buChar char="•"/>
            </a:pPr>
            <a:r>
              <a:rPr lang="en-GB" sz="2400" dirty="0" smtClean="0">
                <a:solidFill>
                  <a:schemeClr val="tx1">
                    <a:lumMod val="65000"/>
                    <a:lumOff val="35000"/>
                  </a:schemeClr>
                </a:solidFill>
              </a:rPr>
              <a:t>Employ 1,000 globally</a:t>
            </a:r>
          </a:p>
        </p:txBody>
      </p:sp>
      <p:pic>
        <p:nvPicPr>
          <p:cNvPr id="1026" name="Picture 2" descr="https://lh6.googleusercontent.com/SPXcb-g7HwOFNUiWsG82cntWFyEbreJFNtCus3p1QngCrsuSSOuq8FMvG37lRjgloicGmAuoH9XUk2m6J_QiB3NsZwC562cC-VQNwUWHai4-lDI2dwMme3sQIBc"/>
          <p:cNvPicPr>
            <a:picLocks noChangeAspect="1" noChangeArrowheads="1"/>
          </p:cNvPicPr>
          <p:nvPr/>
        </p:nvPicPr>
        <p:blipFill>
          <a:blip r:embed="rId2" cstate="print"/>
          <a:srcRect/>
          <a:stretch>
            <a:fillRect/>
          </a:stretch>
        </p:blipFill>
        <p:spPr bwMode="auto">
          <a:xfrm>
            <a:off x="3973884" y="408795"/>
            <a:ext cx="4672878" cy="2635620"/>
          </a:xfrm>
          <a:prstGeom prst="rect">
            <a:avLst/>
          </a:prstGeom>
          <a:noFill/>
        </p:spPr>
      </p:pic>
    </p:spTree>
  </p:cSld>
  <p:clrMapOvr>
    <a:masterClrMapping/>
  </p:clrMapOvr>
  <p:transition spd="med">
    <p:strips dir="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1121053" y="789827"/>
            <a:ext cx="7066214" cy="5484964"/>
          </a:xfrm>
          <a:prstGeom prst="rect">
            <a:avLst/>
          </a:prstGeom>
          <a:noFill/>
          <a:ln w="9525">
            <a:noFill/>
            <a:miter lim="800000"/>
            <a:headEnd/>
            <a:tailEnd/>
          </a:ln>
        </p:spPr>
      </p:pic>
      <p:sp>
        <p:nvSpPr>
          <p:cNvPr id="3" name="Rounded Rectangle 2"/>
          <p:cNvSpPr/>
          <p:nvPr/>
        </p:nvSpPr>
        <p:spPr>
          <a:xfrm>
            <a:off x="991249" y="2712590"/>
            <a:ext cx="7297617" cy="3628943"/>
          </a:xfrm>
          <a:prstGeom prst="roundRect">
            <a:avLst>
              <a:gd name="adj" fmla="val 6377"/>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ounded Rectangle 3"/>
          <p:cNvSpPr/>
          <p:nvPr/>
        </p:nvSpPr>
        <p:spPr>
          <a:xfrm>
            <a:off x="991249" y="739858"/>
            <a:ext cx="7297617" cy="1563076"/>
          </a:xfrm>
          <a:prstGeom prst="roundRect">
            <a:avLst>
              <a:gd name="adj" fmla="val 6377"/>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p:cNvSpPr/>
          <p:nvPr/>
        </p:nvSpPr>
        <p:spPr>
          <a:xfrm>
            <a:off x="3285066" y="4800600"/>
            <a:ext cx="3395134" cy="397933"/>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4538133" y="5080000"/>
            <a:ext cx="3395134" cy="397933"/>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371109" y="150569"/>
            <a:ext cx="8236560" cy="6727410"/>
          </a:xfrm>
          <a:prstGeom prst="rect">
            <a:avLst/>
          </a:prstGeom>
          <a:noFill/>
          <a:ln w="9525">
            <a:noFill/>
            <a:miter lim="800000"/>
            <a:headEnd/>
            <a:tailEnd/>
          </a:ln>
        </p:spPr>
      </p:pic>
    </p:spTree>
  </p:cSld>
  <p:clrMapOvr>
    <a:masterClrMapping/>
  </p:clrMapOvr>
  <p:transition spd="med">
    <p:strips dir="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F#?</a:t>
            </a:r>
            <a:endParaRPr lang="en-GB" dirty="0"/>
          </a:p>
        </p:txBody>
      </p:sp>
      <p:sp>
        <p:nvSpPr>
          <p:cNvPr id="3" name="Content Placeholder 2"/>
          <p:cNvSpPr>
            <a:spLocks noGrp="1"/>
          </p:cNvSpPr>
          <p:nvPr>
            <p:ph sz="quarter" idx="10"/>
          </p:nvPr>
        </p:nvSpPr>
        <p:spPr/>
        <p:txBody>
          <a:bodyPr/>
          <a:lstStyle/>
          <a:p>
            <a:r>
              <a:rPr lang="en-GB" dirty="0" smtClean="0"/>
              <a:t>Time to Market</a:t>
            </a:r>
          </a:p>
          <a:p>
            <a:r>
              <a:rPr lang="en-GB" dirty="0" smtClean="0"/>
              <a:t>Efficiency</a:t>
            </a:r>
          </a:p>
          <a:p>
            <a:r>
              <a:rPr lang="en-GB" dirty="0" smtClean="0"/>
              <a:t>Correctness</a:t>
            </a:r>
          </a:p>
          <a:p>
            <a:r>
              <a:rPr lang="en-GB" dirty="0" smtClean="0"/>
              <a:t>Complexity</a:t>
            </a:r>
            <a:endParaRPr lang="en-GB" dirty="0"/>
          </a:p>
        </p:txBody>
      </p:sp>
    </p:spTree>
  </p:cSld>
  <p:clrMapOvr>
    <a:masterClrMapping/>
  </p:clrMapOvr>
  <p:transition spd="med">
    <p:strips dir="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F#?</a:t>
            </a:r>
            <a:endParaRPr lang="en-GB" dirty="0"/>
          </a:p>
        </p:txBody>
      </p:sp>
      <p:sp>
        <p:nvSpPr>
          <p:cNvPr id="3" name="Content Placeholder 2"/>
          <p:cNvSpPr>
            <a:spLocks noGrp="1"/>
          </p:cNvSpPr>
          <p:nvPr>
            <p:ph sz="quarter" idx="10"/>
          </p:nvPr>
        </p:nvSpPr>
        <p:spPr/>
        <p:txBody>
          <a:bodyPr/>
          <a:lstStyle/>
          <a:p>
            <a:r>
              <a:rPr lang="en-GB" dirty="0" smtClean="0"/>
              <a:t>Record and Discriminated Unions</a:t>
            </a:r>
          </a:p>
          <a:p>
            <a:pPr lvl="1"/>
            <a:r>
              <a:rPr lang="en-GB" dirty="0" smtClean="0"/>
              <a:t>Lightweight syntax for creating types and hierarchies</a:t>
            </a:r>
          </a:p>
          <a:p>
            <a:pPr lvl="1"/>
            <a:r>
              <a:rPr lang="en-GB" dirty="0" smtClean="0"/>
              <a:t>Illegal states cannot be represented</a:t>
            </a:r>
          </a:p>
          <a:p>
            <a:pPr lvl="1"/>
            <a:r>
              <a:rPr lang="en-GB" dirty="0" smtClean="0"/>
              <a:t>Immutable by default</a:t>
            </a:r>
          </a:p>
          <a:p>
            <a:r>
              <a:rPr lang="en-GB" dirty="0" smtClean="0"/>
              <a:t>Pattern matching</a:t>
            </a:r>
          </a:p>
          <a:p>
            <a:pPr lvl="1"/>
            <a:r>
              <a:rPr lang="en-GB" dirty="0" smtClean="0"/>
              <a:t>Clear and concise way to handle </a:t>
            </a:r>
            <a:r>
              <a:rPr lang="en-GB" u="sng" dirty="0" smtClean="0"/>
              <a:t>all</a:t>
            </a:r>
            <a:r>
              <a:rPr lang="en-GB" dirty="0" smtClean="0"/>
              <a:t> branch conditions</a:t>
            </a:r>
          </a:p>
          <a:p>
            <a:r>
              <a:rPr lang="en-GB" dirty="0" smtClean="0"/>
              <a:t>Unit of Measure</a:t>
            </a:r>
          </a:p>
          <a:p>
            <a:pPr lvl="1"/>
            <a:r>
              <a:rPr lang="en-GB" dirty="0" smtClean="0"/>
              <a:t>Prevents a whole class of errors related to misuse of units</a:t>
            </a:r>
          </a:p>
        </p:txBody>
      </p:sp>
    </p:spTree>
  </p:cSld>
  <p:clrMapOvr>
    <a:masterClrMapping/>
  </p:clrMapOvr>
  <p:transition spd="med">
    <p:strips dir="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Case Study #2</a:t>
            </a:r>
            <a:endParaRPr lang="en-GB" dirty="0"/>
          </a:p>
        </p:txBody>
      </p:sp>
      <p:sp>
        <p:nvSpPr>
          <p:cNvPr id="3" name="Content Placeholder 2"/>
          <p:cNvSpPr>
            <a:spLocks noGrp="1"/>
          </p:cNvSpPr>
          <p:nvPr>
            <p:ph sz="quarter" idx="10"/>
          </p:nvPr>
        </p:nvSpPr>
        <p:spPr/>
        <p:txBody>
          <a:bodyPr/>
          <a:lstStyle/>
          <a:p>
            <a:endParaRPr lang="en-GB" dirty="0" smtClean="0"/>
          </a:p>
          <a:p>
            <a:r>
              <a:rPr lang="en-GB" dirty="0" smtClean="0"/>
              <a:t>Stateful Server</a:t>
            </a:r>
          </a:p>
          <a:p>
            <a:pPr lvl="1"/>
            <a:r>
              <a:rPr lang="en-GB" dirty="0" smtClean="0"/>
              <a:t>Actor-based architecture</a:t>
            </a:r>
          </a:p>
          <a:p>
            <a:pPr lvl="1"/>
            <a:endParaRPr lang="en-GB" dirty="0"/>
          </a:p>
        </p:txBody>
      </p:sp>
    </p:spTree>
  </p:cSld>
  <p:clrMapOvr>
    <a:masterClrMapping/>
  </p:clrMapOvr>
  <p:transition spd="med">
    <p:strips dir="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https://lh6.googleusercontent.com/FxVcnVrZexOidPnrx95O0I9Aft1nClbwK1DFHNXOnwZ05im-QvK8pee0AYK89GhpJYeepG9L_MVQ3Y8w6t4Y9xoSPlVwTWOllT7hqG-lrXx93EH35e8Vpp0oLaY"/>
          <p:cNvPicPr>
            <a:picLocks noChangeAspect="1" noChangeArrowheads="1"/>
          </p:cNvPicPr>
          <p:nvPr/>
        </p:nvPicPr>
        <p:blipFill>
          <a:blip r:embed="rId2" cstate="print"/>
          <a:srcRect/>
          <a:stretch>
            <a:fillRect/>
          </a:stretch>
        </p:blipFill>
        <p:spPr bwMode="auto">
          <a:xfrm>
            <a:off x="533855" y="1762758"/>
            <a:ext cx="8161984" cy="3454701"/>
          </a:xfrm>
          <a:prstGeom prst="rect">
            <a:avLst/>
          </a:prstGeom>
          <a:noFill/>
        </p:spPr>
      </p:pic>
      <p:pic>
        <p:nvPicPr>
          <p:cNvPr id="18434" name="Picture 2" descr="https://s3.amazonaws.com/uploads.hipchat.com/25823/153302/qjes56axfafk92u/logo_text.png"/>
          <p:cNvPicPr>
            <a:picLocks noChangeAspect="1" noChangeArrowheads="1"/>
          </p:cNvPicPr>
          <p:nvPr/>
        </p:nvPicPr>
        <p:blipFill>
          <a:blip r:embed="rId3" cstate="print"/>
          <a:srcRect/>
          <a:stretch>
            <a:fillRect/>
          </a:stretch>
        </p:blipFill>
        <p:spPr bwMode="auto">
          <a:xfrm>
            <a:off x="133350" y="6105676"/>
            <a:ext cx="2238375" cy="625324"/>
          </a:xfrm>
          <a:prstGeom prst="rect">
            <a:avLst/>
          </a:prstGeom>
          <a:noFill/>
        </p:spPr>
      </p:pic>
      <p:sp>
        <p:nvSpPr>
          <p:cNvPr id="5" name="Title 4"/>
          <p:cNvSpPr>
            <a:spLocks noGrp="1"/>
          </p:cNvSpPr>
          <p:nvPr>
            <p:ph type="title"/>
          </p:nvPr>
        </p:nvSpPr>
        <p:spPr/>
        <p:txBody>
          <a:bodyPr/>
          <a:lstStyle/>
          <a:p>
            <a:r>
              <a:rPr lang="en-GB" dirty="0" smtClean="0"/>
              <a:t>Travel, Collect, Craft!</a:t>
            </a:r>
            <a:endParaRPr lang="en-GB" dirty="0"/>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https://lh3.googleusercontent.com/2kjZAXh65cqvThsVuTezNgTc1cYPzSJ7-v7AeNvKh5k41zU-ekaHdIDZS_I1Mr-W1rxCfMFk7oU430OkbPJlaM4OnyIRusNktyiFauH_unmcpGh1d5viBbLHvr8"/>
          <p:cNvPicPr>
            <a:picLocks noChangeAspect="1" noChangeArrowheads="1"/>
          </p:cNvPicPr>
          <p:nvPr/>
        </p:nvPicPr>
        <p:blipFill>
          <a:blip r:embed="rId2" cstate="print"/>
          <a:srcRect/>
          <a:stretch>
            <a:fillRect/>
          </a:stretch>
        </p:blipFill>
        <p:spPr bwMode="auto">
          <a:xfrm>
            <a:off x="279701" y="1734564"/>
            <a:ext cx="8606117" cy="3065929"/>
          </a:xfrm>
          <a:prstGeom prst="rect">
            <a:avLst/>
          </a:prstGeom>
          <a:noFill/>
        </p:spPr>
      </p:pic>
      <p:pic>
        <p:nvPicPr>
          <p:cNvPr id="4" name="Picture 2" descr="https://s3.amazonaws.com/uploads.hipchat.com/25823/153302/qjes56axfafk92u/logo_text.png"/>
          <p:cNvPicPr>
            <a:picLocks noChangeAspect="1" noChangeArrowheads="1"/>
          </p:cNvPicPr>
          <p:nvPr/>
        </p:nvPicPr>
        <p:blipFill>
          <a:blip r:embed="rId3" cstate="print"/>
          <a:srcRect/>
          <a:stretch>
            <a:fillRect/>
          </a:stretch>
        </p:blipFill>
        <p:spPr bwMode="auto">
          <a:xfrm>
            <a:off x="133350" y="6105676"/>
            <a:ext cx="2238375" cy="625324"/>
          </a:xfrm>
          <a:prstGeom prst="rect">
            <a:avLst/>
          </a:prstGeom>
          <a:noFill/>
        </p:spPr>
      </p:pic>
      <p:sp>
        <p:nvSpPr>
          <p:cNvPr id="6" name="Title 5"/>
          <p:cNvSpPr>
            <a:spLocks noGrp="1"/>
          </p:cNvSpPr>
          <p:nvPr>
            <p:ph type="title"/>
          </p:nvPr>
        </p:nvSpPr>
        <p:spPr/>
        <p:txBody>
          <a:bodyPr/>
          <a:lstStyle/>
          <a:p>
            <a:r>
              <a:rPr lang="en-GB" dirty="0" smtClean="0"/>
              <a:t>Trap Monsters</a:t>
            </a:r>
            <a:endParaRPr lang="en-GB" dirty="0"/>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cstate="print"/>
          <a:srcRect l="12229" r="17470"/>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Stateful Server</a:t>
            </a:r>
            <a:endParaRPr lang="en-GB" dirty="0"/>
          </a:p>
        </p:txBody>
      </p:sp>
      <p:cxnSp>
        <p:nvCxnSpPr>
          <p:cNvPr id="15" name="Straight Arrow Connector 14"/>
          <p:cNvCxnSpPr>
            <a:stCxn id="82" idx="3"/>
          </p:cNvCxnSpPr>
          <p:nvPr/>
        </p:nvCxnSpPr>
        <p:spPr>
          <a:xfrm>
            <a:off x="3523264" y="2649886"/>
            <a:ext cx="100799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761268" y="2511011"/>
            <a:ext cx="1407758" cy="261610"/>
          </a:xfrm>
          <a:prstGeom prst="rect">
            <a:avLst/>
          </a:prstGeom>
          <a:noFill/>
        </p:spPr>
        <p:txBody>
          <a:bodyPr wrap="none" rtlCol="0">
            <a:spAutoFit/>
          </a:bodyPr>
          <a:lstStyle/>
          <a:p>
            <a:r>
              <a:rPr lang="en-GB" sz="1100" b="1" dirty="0" smtClean="0">
                <a:solidFill>
                  <a:schemeClr val="accent6">
                    <a:lumMod val="75000"/>
                  </a:schemeClr>
                </a:solidFill>
              </a:rPr>
              <a:t>Elastic Load Balancer</a:t>
            </a:r>
            <a:endParaRPr lang="en-GB" sz="1100" b="1" dirty="0">
              <a:solidFill>
                <a:schemeClr val="accent6">
                  <a:lumMod val="75000"/>
                </a:schemeClr>
              </a:solidFill>
            </a:endParaRPr>
          </a:p>
        </p:txBody>
      </p:sp>
      <p:pic>
        <p:nvPicPr>
          <p:cNvPr id="29" name="Picture 28" descr="User.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299683" y="2283138"/>
            <a:ext cx="731520" cy="731520"/>
          </a:xfrm>
          <a:prstGeom prst="rect">
            <a:avLst/>
          </a:prstGeom>
        </p:spPr>
      </p:pic>
      <p:grpSp>
        <p:nvGrpSpPr>
          <p:cNvPr id="73" name="Group 72"/>
          <p:cNvGrpSpPr/>
          <p:nvPr/>
        </p:nvGrpSpPr>
        <p:grpSpPr>
          <a:xfrm>
            <a:off x="4192093" y="5094991"/>
            <a:ext cx="563000" cy="797488"/>
            <a:chOff x="970527" y="5126318"/>
            <a:chExt cx="563000" cy="797488"/>
          </a:xfrm>
        </p:grpSpPr>
        <p:pic>
          <p:nvPicPr>
            <p:cNvPr id="30" name="Picture 29" descr="S3.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70527" y="5126318"/>
              <a:ext cx="563000" cy="563000"/>
            </a:xfrm>
            <a:prstGeom prst="rect">
              <a:avLst/>
            </a:prstGeom>
          </p:spPr>
        </p:pic>
        <p:sp>
          <p:nvSpPr>
            <p:cNvPr id="31" name="TextBox 30"/>
            <p:cNvSpPr txBox="1"/>
            <p:nvPr/>
          </p:nvSpPr>
          <p:spPr>
            <a:xfrm>
              <a:off x="1089963" y="5662196"/>
              <a:ext cx="324128" cy="261610"/>
            </a:xfrm>
            <a:prstGeom prst="rect">
              <a:avLst/>
            </a:prstGeom>
            <a:noFill/>
          </p:spPr>
          <p:txBody>
            <a:bodyPr wrap="none" rtlCol="0">
              <a:spAutoFit/>
            </a:bodyPr>
            <a:lstStyle/>
            <a:p>
              <a:r>
                <a:rPr lang="en-GB" sz="1100" b="1" dirty="0" smtClean="0">
                  <a:solidFill>
                    <a:schemeClr val="accent6">
                      <a:lumMod val="75000"/>
                    </a:schemeClr>
                  </a:solidFill>
                </a:rPr>
                <a:t>S3</a:t>
              </a:r>
              <a:endParaRPr lang="en-GB" sz="1600" b="1" dirty="0">
                <a:solidFill>
                  <a:schemeClr val="accent6">
                    <a:lumMod val="75000"/>
                  </a:schemeClr>
                </a:solidFill>
              </a:endParaRPr>
            </a:p>
          </p:txBody>
        </p:sp>
      </p:grpSp>
      <p:grpSp>
        <p:nvGrpSpPr>
          <p:cNvPr id="110" name="Group 109"/>
          <p:cNvGrpSpPr/>
          <p:nvPr/>
        </p:nvGrpSpPr>
        <p:grpSpPr>
          <a:xfrm>
            <a:off x="4066115" y="3297767"/>
            <a:ext cx="2461685" cy="1413934"/>
            <a:chOff x="4066115" y="2909147"/>
            <a:chExt cx="2461685" cy="1413934"/>
          </a:xfrm>
        </p:grpSpPr>
        <p:grpSp>
          <p:nvGrpSpPr>
            <p:cNvPr id="33" name="Group 32"/>
            <p:cNvGrpSpPr/>
            <p:nvPr/>
          </p:nvGrpSpPr>
          <p:grpSpPr>
            <a:xfrm>
              <a:off x="4066115" y="2909147"/>
              <a:ext cx="2461685" cy="1413934"/>
              <a:chOff x="463550" y="760413"/>
              <a:chExt cx="1720631" cy="1733550"/>
            </a:xfrm>
          </p:grpSpPr>
          <p:sp>
            <p:nvSpPr>
              <p:cNvPr id="34" name="Rounded Rectangle 33"/>
              <p:cNvSpPr/>
              <p:nvPr/>
            </p:nvSpPr>
            <p:spPr>
              <a:xfrm>
                <a:off x="463550" y="760413"/>
                <a:ext cx="170973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35" name="TextBox 31"/>
              <p:cNvSpPr txBox="1">
                <a:spLocks noChangeArrowheads="1"/>
              </p:cNvSpPr>
              <p:nvPr/>
            </p:nvSpPr>
            <p:spPr bwMode="auto">
              <a:xfrm>
                <a:off x="991275" y="2148804"/>
                <a:ext cx="1192906" cy="320746"/>
              </a:xfrm>
              <a:prstGeom prst="rect">
                <a:avLst/>
              </a:prstGeom>
              <a:noFill/>
              <a:ln w="9525">
                <a:noFill/>
                <a:miter lim="800000"/>
                <a:headEnd/>
                <a:tailEnd/>
              </a:ln>
            </p:spPr>
            <p:txBody>
              <a:bodyPr wrap="square">
                <a:spAutoFit/>
              </a:bodyPr>
              <a:lstStyle/>
              <a:p>
                <a:pPr algn="ctr"/>
                <a:r>
                  <a:rPr lang="en-US" sz="1100" b="1" dirty="0" smtClean="0">
                    <a:solidFill>
                      <a:schemeClr val="accent6">
                        <a:lumMod val="75000"/>
                      </a:schemeClr>
                    </a:solidFill>
                    <a:latin typeface="Arial"/>
                    <a:ea typeface="Verdana" pitchFamily="34" charset="0"/>
                    <a:cs typeface="Arial"/>
                  </a:rPr>
                  <a:t>Auto scaling </a:t>
                </a:r>
                <a:r>
                  <a:rPr lang="en-US" sz="1100" b="1" dirty="0">
                    <a:solidFill>
                      <a:schemeClr val="accent6">
                        <a:lumMod val="75000"/>
                      </a:schemeClr>
                    </a:solidFill>
                    <a:latin typeface="Arial"/>
                    <a:ea typeface="Verdana" pitchFamily="34" charset="0"/>
                    <a:cs typeface="Arial"/>
                  </a:rPr>
                  <a:t>Group</a:t>
                </a:r>
              </a:p>
            </p:txBody>
          </p:sp>
        </p:grpSp>
        <p:grpSp>
          <p:nvGrpSpPr>
            <p:cNvPr id="38" name="Group 37"/>
            <p:cNvGrpSpPr/>
            <p:nvPr/>
          </p:nvGrpSpPr>
          <p:grpSpPr>
            <a:xfrm>
              <a:off x="4154311" y="3112991"/>
              <a:ext cx="731520" cy="901268"/>
              <a:chOff x="1008946" y="3404243"/>
              <a:chExt cx="731520" cy="901268"/>
            </a:xfrm>
          </p:grpSpPr>
          <p:pic>
            <p:nvPicPr>
              <p:cNvPr id="36" name="Picture 35" descr="EC2-Instance.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008946" y="3573991"/>
                <a:ext cx="731520" cy="731520"/>
              </a:xfrm>
              <a:prstGeom prst="rect">
                <a:avLst/>
              </a:prstGeom>
            </p:spPr>
          </p:pic>
          <p:sp>
            <p:nvSpPr>
              <p:cNvPr id="37" name="TextBox 36"/>
              <p:cNvSpPr txBox="1"/>
              <p:nvPr/>
            </p:nvSpPr>
            <p:spPr>
              <a:xfrm>
                <a:off x="1036312" y="3404243"/>
                <a:ext cx="676788" cy="261610"/>
              </a:xfrm>
              <a:prstGeom prst="rect">
                <a:avLst/>
              </a:prstGeom>
              <a:noFill/>
            </p:spPr>
            <p:txBody>
              <a:bodyPr wrap="none" rtlCol="0">
                <a:spAutoFit/>
              </a:bodyPr>
              <a:lstStyle/>
              <a:p>
                <a:r>
                  <a:rPr lang="en-GB" sz="1100" b="1" dirty="0" smtClean="0">
                    <a:solidFill>
                      <a:schemeClr val="accent6">
                        <a:lumMod val="75000"/>
                      </a:schemeClr>
                    </a:solidFill>
                  </a:rPr>
                  <a:t>Server A</a:t>
                </a:r>
                <a:endParaRPr lang="en-GB" sz="1100" b="1" dirty="0">
                  <a:solidFill>
                    <a:schemeClr val="accent6">
                      <a:lumMod val="75000"/>
                    </a:schemeClr>
                  </a:solidFill>
                </a:endParaRPr>
              </a:p>
            </p:txBody>
          </p:sp>
        </p:grpSp>
        <p:grpSp>
          <p:nvGrpSpPr>
            <p:cNvPr id="40" name="Group 39"/>
            <p:cNvGrpSpPr/>
            <p:nvPr/>
          </p:nvGrpSpPr>
          <p:grpSpPr>
            <a:xfrm>
              <a:off x="4984044" y="3112991"/>
              <a:ext cx="731520" cy="901268"/>
              <a:chOff x="1008946" y="3404243"/>
              <a:chExt cx="731520" cy="901268"/>
            </a:xfrm>
          </p:grpSpPr>
          <p:pic>
            <p:nvPicPr>
              <p:cNvPr id="41" name="Picture 40" descr="EC2-Instance.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008946" y="3573991"/>
                <a:ext cx="731520" cy="731520"/>
              </a:xfrm>
              <a:prstGeom prst="rect">
                <a:avLst/>
              </a:prstGeom>
            </p:spPr>
          </p:pic>
          <p:sp>
            <p:nvSpPr>
              <p:cNvPr id="42" name="TextBox 41"/>
              <p:cNvSpPr txBox="1"/>
              <p:nvPr/>
            </p:nvSpPr>
            <p:spPr>
              <a:xfrm>
                <a:off x="1036312" y="3404243"/>
                <a:ext cx="676788" cy="261610"/>
              </a:xfrm>
              <a:prstGeom prst="rect">
                <a:avLst/>
              </a:prstGeom>
              <a:noFill/>
            </p:spPr>
            <p:txBody>
              <a:bodyPr wrap="none" rtlCol="0">
                <a:spAutoFit/>
              </a:bodyPr>
              <a:lstStyle/>
              <a:p>
                <a:r>
                  <a:rPr lang="en-GB" sz="1100" b="1" dirty="0" smtClean="0">
                    <a:solidFill>
                      <a:schemeClr val="accent6">
                        <a:lumMod val="75000"/>
                      </a:schemeClr>
                    </a:solidFill>
                  </a:rPr>
                  <a:t>Server B</a:t>
                </a:r>
                <a:endParaRPr lang="en-GB" sz="1100" b="1" dirty="0">
                  <a:solidFill>
                    <a:schemeClr val="accent6">
                      <a:lumMod val="75000"/>
                    </a:schemeClr>
                  </a:solidFill>
                </a:endParaRPr>
              </a:p>
            </p:txBody>
          </p:sp>
        </p:grpSp>
        <p:sp>
          <p:nvSpPr>
            <p:cNvPr id="48" name="TextBox 47"/>
            <p:cNvSpPr txBox="1"/>
            <p:nvPr/>
          </p:nvSpPr>
          <p:spPr>
            <a:xfrm>
              <a:off x="5773410" y="3493991"/>
              <a:ext cx="300082" cy="261610"/>
            </a:xfrm>
            <a:prstGeom prst="rect">
              <a:avLst/>
            </a:prstGeom>
            <a:noFill/>
          </p:spPr>
          <p:txBody>
            <a:bodyPr wrap="none" rtlCol="0">
              <a:spAutoFit/>
            </a:bodyPr>
            <a:lstStyle/>
            <a:p>
              <a:r>
                <a:rPr lang="en-GB" sz="1100" b="1" dirty="0" smtClean="0">
                  <a:solidFill>
                    <a:schemeClr val="accent6">
                      <a:lumMod val="75000"/>
                    </a:schemeClr>
                  </a:solidFill>
                </a:rPr>
                <a:t>...</a:t>
              </a:r>
              <a:endParaRPr lang="en-GB" sz="1100" b="1" dirty="0">
                <a:solidFill>
                  <a:schemeClr val="accent6">
                    <a:lumMod val="75000"/>
                  </a:schemeClr>
                </a:solidFill>
              </a:endParaRPr>
            </a:p>
          </p:txBody>
        </p:sp>
      </p:grpSp>
      <p:cxnSp>
        <p:nvCxnSpPr>
          <p:cNvPr id="57" name="Straight Arrow Connector 56"/>
          <p:cNvCxnSpPr/>
          <p:nvPr/>
        </p:nvCxnSpPr>
        <p:spPr>
          <a:xfrm>
            <a:off x="4446589" y="4364566"/>
            <a:ext cx="0" cy="70273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4565652" y="4364566"/>
            <a:ext cx="0" cy="702733"/>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2451946" y="1766993"/>
            <a:ext cx="4939453" cy="423502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64" name="Picture 63" descr="AWS-Cloud.png"/>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927220" y="1414795"/>
            <a:ext cx="603504" cy="603504"/>
          </a:xfrm>
          <a:prstGeom prst="rect">
            <a:avLst/>
          </a:prstGeom>
        </p:spPr>
      </p:pic>
      <p:sp>
        <p:nvSpPr>
          <p:cNvPr id="66" name="Rounded Rectangle 65"/>
          <p:cNvSpPr/>
          <p:nvPr/>
        </p:nvSpPr>
        <p:spPr>
          <a:xfrm>
            <a:off x="3884506" y="2215382"/>
            <a:ext cx="2770294" cy="263771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grpSp>
        <p:nvGrpSpPr>
          <p:cNvPr id="61" name="Group 60"/>
          <p:cNvGrpSpPr/>
          <p:nvPr/>
        </p:nvGrpSpPr>
        <p:grpSpPr>
          <a:xfrm>
            <a:off x="6234692" y="1871133"/>
            <a:ext cx="954053" cy="613410"/>
            <a:chOff x="2688852" y="2956560"/>
            <a:chExt cx="954053" cy="613410"/>
          </a:xfrm>
        </p:grpSpPr>
        <p:pic>
          <p:nvPicPr>
            <p:cNvPr id="59" name="Picture 58" descr="EC2.png"/>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2688852" y="2956560"/>
              <a:ext cx="613410" cy="613410"/>
            </a:xfrm>
            <a:prstGeom prst="rect">
              <a:avLst/>
            </a:prstGeom>
          </p:spPr>
        </p:pic>
        <p:sp>
          <p:nvSpPr>
            <p:cNvPr id="60" name="TextBox 59"/>
            <p:cNvSpPr txBox="1"/>
            <p:nvPr/>
          </p:nvSpPr>
          <p:spPr>
            <a:xfrm>
              <a:off x="3241833" y="3140932"/>
              <a:ext cx="401072" cy="261610"/>
            </a:xfrm>
            <a:prstGeom prst="rect">
              <a:avLst/>
            </a:prstGeom>
            <a:noFill/>
          </p:spPr>
          <p:txBody>
            <a:bodyPr wrap="none" rtlCol="0">
              <a:spAutoFit/>
            </a:bodyPr>
            <a:lstStyle/>
            <a:p>
              <a:r>
                <a:rPr lang="en-GB" sz="1100" b="1" dirty="0" smtClean="0">
                  <a:solidFill>
                    <a:schemeClr val="accent6">
                      <a:lumMod val="75000"/>
                    </a:schemeClr>
                  </a:solidFill>
                </a:rPr>
                <a:t>EC2</a:t>
              </a:r>
              <a:endParaRPr lang="en-GB" sz="1600" b="1" dirty="0">
                <a:solidFill>
                  <a:schemeClr val="accent6">
                    <a:lumMod val="75000"/>
                  </a:schemeClr>
                </a:solidFill>
              </a:endParaRPr>
            </a:p>
          </p:txBody>
        </p:sp>
      </p:grpSp>
      <p:grpSp>
        <p:nvGrpSpPr>
          <p:cNvPr id="108" name="Group 107"/>
          <p:cNvGrpSpPr/>
          <p:nvPr/>
        </p:nvGrpSpPr>
        <p:grpSpPr>
          <a:xfrm>
            <a:off x="2739762" y="2284126"/>
            <a:ext cx="835485" cy="995681"/>
            <a:chOff x="2223296" y="2132573"/>
            <a:chExt cx="835485" cy="995681"/>
          </a:xfrm>
        </p:grpSpPr>
        <p:pic>
          <p:nvPicPr>
            <p:cNvPr id="82" name="Picture 81" descr="CloudFront.png"/>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2275278" y="2132573"/>
              <a:ext cx="731520" cy="731520"/>
            </a:xfrm>
            <a:prstGeom prst="rect">
              <a:avLst/>
            </a:prstGeom>
          </p:spPr>
        </p:pic>
        <p:sp>
          <p:nvSpPr>
            <p:cNvPr id="83" name="TextBox 82"/>
            <p:cNvSpPr txBox="1"/>
            <p:nvPr/>
          </p:nvSpPr>
          <p:spPr>
            <a:xfrm>
              <a:off x="2223296" y="2866644"/>
              <a:ext cx="835485" cy="261610"/>
            </a:xfrm>
            <a:prstGeom prst="rect">
              <a:avLst/>
            </a:prstGeom>
            <a:noFill/>
          </p:spPr>
          <p:txBody>
            <a:bodyPr wrap="none" rtlCol="0">
              <a:spAutoFit/>
            </a:bodyPr>
            <a:lstStyle/>
            <a:p>
              <a:r>
                <a:rPr lang="en-GB" sz="1100" b="1" dirty="0" err="1" smtClean="0">
                  <a:solidFill>
                    <a:schemeClr val="accent6">
                      <a:lumMod val="75000"/>
                    </a:schemeClr>
                  </a:solidFill>
                </a:rPr>
                <a:t>CloudFront</a:t>
              </a:r>
              <a:endParaRPr lang="en-GB" sz="1600" b="1" dirty="0">
                <a:solidFill>
                  <a:schemeClr val="accent6">
                    <a:lumMod val="75000"/>
                  </a:schemeClr>
                </a:solidFill>
              </a:endParaRPr>
            </a:p>
          </p:txBody>
        </p:sp>
      </p:grpSp>
      <p:cxnSp>
        <p:nvCxnSpPr>
          <p:cNvPr id="88" name="Straight Connector 87"/>
          <p:cNvCxnSpPr>
            <a:stCxn id="29" idx="3"/>
            <a:endCxn id="82" idx="1"/>
          </p:cNvCxnSpPr>
          <p:nvPr/>
        </p:nvCxnSpPr>
        <p:spPr>
          <a:xfrm>
            <a:off x="2031203" y="2648898"/>
            <a:ext cx="760541" cy="9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4522789" y="2835804"/>
            <a:ext cx="0" cy="70273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3" name="Picture 22" descr="Amazon-Elastic-Load-Balacing.png"/>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4155047" y="2284126"/>
            <a:ext cx="731520" cy="731520"/>
          </a:xfrm>
          <a:prstGeom prst="rect">
            <a:avLst/>
          </a:prstGeom>
        </p:spPr>
      </p:pic>
    </p:spTree>
  </p:cSld>
  <p:clrMapOvr>
    <a:masterClrMapping/>
  </p:clrMapOvr>
  <p:transition spd="med">
    <p:strips dir="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Stateful Server</a:t>
            </a:r>
            <a:endParaRPr lang="en-GB" dirty="0"/>
          </a:p>
        </p:txBody>
      </p:sp>
      <p:sp>
        <p:nvSpPr>
          <p:cNvPr id="8" name="Content Placeholder 7"/>
          <p:cNvSpPr>
            <a:spLocks noGrp="1"/>
          </p:cNvSpPr>
          <p:nvPr>
            <p:ph sz="quarter" idx="10"/>
          </p:nvPr>
        </p:nvSpPr>
        <p:spPr/>
        <p:txBody>
          <a:bodyPr/>
          <a:lstStyle/>
          <a:p>
            <a:r>
              <a:rPr lang="en-GB" dirty="0" smtClean="0"/>
              <a:t>Need to ensure Server affinity</a:t>
            </a:r>
          </a:p>
          <a:p>
            <a:pPr lvl="1"/>
            <a:r>
              <a:rPr lang="en-GB" dirty="0" smtClean="0"/>
              <a:t>All calls need to be routed to the affined server</a:t>
            </a:r>
          </a:p>
          <a:p>
            <a:r>
              <a:rPr lang="en-GB" dirty="0" smtClean="0"/>
              <a:t>Need to balance load</a:t>
            </a:r>
          </a:p>
          <a:p>
            <a:pPr lvl="1"/>
            <a:r>
              <a:rPr lang="en-GB" dirty="0" smtClean="0"/>
              <a:t>Session lengths vary greatly</a:t>
            </a:r>
          </a:p>
          <a:p>
            <a:pPr lvl="1"/>
            <a:r>
              <a:rPr lang="en-GB" dirty="0" smtClean="0"/>
              <a:t>Some players are more active than others</a:t>
            </a:r>
          </a:p>
          <a:p>
            <a:pPr lvl="1"/>
            <a:r>
              <a:rPr lang="en-GB" dirty="0" smtClean="0"/>
              <a:t>Need to avoid hot spots</a:t>
            </a:r>
          </a:p>
          <a:p>
            <a:r>
              <a:rPr lang="en-GB" dirty="0" smtClean="0"/>
              <a:t>Need to avoid players hogging a server</a:t>
            </a:r>
          </a:p>
          <a:p>
            <a:pPr lvl="1"/>
            <a:r>
              <a:rPr lang="en-GB" dirty="0" smtClean="0"/>
              <a:t>Need to be able to scale down!</a:t>
            </a:r>
            <a:endParaRPr lang="en-GB" dirty="0"/>
          </a:p>
        </p:txBody>
      </p:sp>
    </p:spTree>
  </p:cSld>
  <p:clrMapOvr>
    <a:masterClrMapping/>
  </p:clrMapOvr>
  <p:transition spd="med">
    <p:strips dir="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0" descr="JPJ slots"/>
          <p:cNvPicPr>
            <a:picLocks noChangeAspect="1" noChangeArrowheads="1"/>
          </p:cNvPicPr>
          <p:nvPr/>
        </p:nvPicPr>
        <p:blipFill>
          <a:blip r:embed="rId2" cstate="print"/>
          <a:srcRect l="859" t="1409" r="855" b="2175"/>
          <a:stretch>
            <a:fillRect/>
          </a:stretch>
        </p:blipFill>
        <p:spPr bwMode="auto">
          <a:xfrm>
            <a:off x="5939278" y="429808"/>
            <a:ext cx="2752373" cy="135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41" name="Picture 17" descr="C:\Users\theburningmonk\Dropbox\Presentations\Here Be BigQuery\jpj\Web.png"/>
          <p:cNvPicPr>
            <a:picLocks noChangeAspect="1" noChangeArrowheads="1"/>
          </p:cNvPicPr>
          <p:nvPr/>
        </p:nvPicPr>
        <p:blipFill>
          <a:blip r:embed="rId3" cstate="print"/>
          <a:srcRect/>
          <a:stretch>
            <a:fillRect/>
          </a:stretch>
        </p:blipFill>
        <p:spPr bwMode="auto">
          <a:xfrm>
            <a:off x="1333499" y="1867912"/>
            <a:ext cx="6429910" cy="3600000"/>
          </a:xfrm>
          <a:prstGeom prst="rect">
            <a:avLst/>
          </a:prstGeom>
          <a:noFill/>
        </p:spPr>
      </p:pic>
      <p:pic>
        <p:nvPicPr>
          <p:cNvPr id="1029" name="Picture 5" descr="C:\Users\theburningmonk\Dropbox\Presentations\Here Be BigQuery\jpj\ipad.png"/>
          <p:cNvPicPr>
            <a:picLocks noChangeAspect="1" noChangeArrowheads="1"/>
          </p:cNvPicPr>
          <p:nvPr/>
        </p:nvPicPr>
        <p:blipFill>
          <a:blip r:embed="rId4" cstate="print"/>
          <a:srcRect/>
          <a:stretch>
            <a:fillRect/>
          </a:stretch>
        </p:blipFill>
        <p:spPr bwMode="auto">
          <a:xfrm>
            <a:off x="2181000" y="831397"/>
            <a:ext cx="2310655" cy="1800000"/>
          </a:xfrm>
          <a:prstGeom prst="rect">
            <a:avLst/>
          </a:prstGeom>
          <a:noFill/>
        </p:spPr>
      </p:pic>
      <p:pic>
        <p:nvPicPr>
          <p:cNvPr id="1031" name="Picture 7" descr="C:\Users\theburningmonk\Dropbox\Presentations\Here Be BigQuery\jpj\iPhone5.png"/>
          <p:cNvPicPr>
            <a:picLocks noChangeAspect="1" noChangeArrowheads="1"/>
          </p:cNvPicPr>
          <p:nvPr/>
        </p:nvPicPr>
        <p:blipFill>
          <a:blip r:embed="rId5" cstate="print"/>
          <a:srcRect/>
          <a:stretch>
            <a:fillRect/>
          </a:stretch>
        </p:blipFill>
        <p:spPr bwMode="auto">
          <a:xfrm>
            <a:off x="780144" y="1826306"/>
            <a:ext cx="1837382" cy="900000"/>
          </a:xfrm>
          <a:prstGeom prst="rect">
            <a:avLst/>
          </a:prstGeom>
          <a:noFill/>
        </p:spPr>
      </p:pic>
      <p:pic>
        <p:nvPicPr>
          <p:cNvPr id="1032" name="Picture 8" descr="C:\Users\theburningmonk\Dropbox\Presentations\Here Be BigQuery\jpj\nexus-10-fr.png"/>
          <p:cNvPicPr>
            <a:picLocks noChangeAspect="1" noChangeArrowheads="1"/>
          </p:cNvPicPr>
          <p:nvPr/>
        </p:nvPicPr>
        <p:blipFill>
          <a:blip r:embed="rId6" cstate="print"/>
          <a:srcRect/>
          <a:stretch>
            <a:fillRect/>
          </a:stretch>
        </p:blipFill>
        <p:spPr bwMode="auto">
          <a:xfrm>
            <a:off x="5818187" y="4135626"/>
            <a:ext cx="2627737" cy="1800000"/>
          </a:xfrm>
          <a:prstGeom prst="rect">
            <a:avLst/>
          </a:prstGeom>
          <a:noFill/>
        </p:spPr>
      </p:pic>
      <p:pic>
        <p:nvPicPr>
          <p:cNvPr id="1028" name="Picture 4" descr="C:\Users\theburningmonk\Dropbox\Presentations\Here Be BigQuery\jpj\Galaxy.png"/>
          <p:cNvPicPr>
            <a:picLocks noChangeAspect="1" noChangeArrowheads="1"/>
          </p:cNvPicPr>
          <p:nvPr/>
        </p:nvPicPr>
        <p:blipFill>
          <a:blip r:embed="rId7" cstate="print"/>
          <a:srcRect/>
          <a:stretch>
            <a:fillRect/>
          </a:stretch>
        </p:blipFill>
        <p:spPr bwMode="auto">
          <a:xfrm>
            <a:off x="7011090" y="5336858"/>
            <a:ext cx="1743691" cy="900000"/>
          </a:xfrm>
          <a:prstGeom prst="rect">
            <a:avLst/>
          </a:prstGeom>
          <a:noFill/>
        </p:spPr>
      </p:pic>
      <p:pic>
        <p:nvPicPr>
          <p:cNvPr id="1034" name="Picture 10" descr="http://www.blogcdn.com/www.tuaw.com/media/2010/11/ios4icon20100624.png"/>
          <p:cNvPicPr>
            <a:picLocks noChangeAspect="1" noChangeArrowheads="1"/>
          </p:cNvPicPr>
          <p:nvPr/>
        </p:nvPicPr>
        <p:blipFill>
          <a:blip r:embed="rId8" cstate="print"/>
          <a:srcRect/>
          <a:stretch>
            <a:fillRect/>
          </a:stretch>
        </p:blipFill>
        <p:spPr bwMode="auto">
          <a:xfrm>
            <a:off x="780143" y="1020537"/>
            <a:ext cx="1017814" cy="636814"/>
          </a:xfrm>
          <a:prstGeom prst="rect">
            <a:avLst/>
          </a:prstGeom>
          <a:noFill/>
        </p:spPr>
      </p:pic>
      <p:pic>
        <p:nvPicPr>
          <p:cNvPr id="1035" name="Picture 11" descr="C:\Users\theburningmonk\Dropbox\Presentations\Here Be BigQuery\jpj\Kindle-Fire-HD-8.png"/>
          <p:cNvPicPr>
            <a:picLocks noChangeAspect="1" noChangeArrowheads="1"/>
          </p:cNvPicPr>
          <p:nvPr/>
        </p:nvPicPr>
        <p:blipFill>
          <a:blip r:embed="rId9" cstate="print"/>
          <a:srcRect/>
          <a:stretch>
            <a:fillRect/>
          </a:stretch>
        </p:blipFill>
        <p:spPr bwMode="auto">
          <a:xfrm>
            <a:off x="647699" y="4161719"/>
            <a:ext cx="2192447" cy="1800000"/>
          </a:xfrm>
          <a:prstGeom prst="rect">
            <a:avLst/>
          </a:prstGeom>
          <a:noFill/>
        </p:spPr>
      </p:pic>
      <p:pic>
        <p:nvPicPr>
          <p:cNvPr id="1037" name="Picture 13" descr="http://www.four-paws.org.uk/frontend/images/android_app_icon_logo.png"/>
          <p:cNvPicPr>
            <a:picLocks noChangeAspect="1" noChangeArrowheads="1"/>
          </p:cNvPicPr>
          <p:nvPr/>
        </p:nvPicPr>
        <p:blipFill>
          <a:blip r:embed="rId10" cstate="print"/>
          <a:srcRect/>
          <a:stretch>
            <a:fillRect/>
          </a:stretch>
        </p:blipFill>
        <p:spPr bwMode="auto">
          <a:xfrm>
            <a:off x="6861175" y="3314699"/>
            <a:ext cx="1120775" cy="1120775"/>
          </a:xfrm>
          <a:prstGeom prst="rect">
            <a:avLst/>
          </a:prstGeom>
          <a:noFill/>
        </p:spPr>
      </p:pic>
      <p:pic>
        <p:nvPicPr>
          <p:cNvPr id="1039" name="Picture 15" descr="http://files.n2acards.com/images/ebookreaders/kindle.png"/>
          <p:cNvPicPr>
            <a:picLocks noChangeAspect="1" noChangeArrowheads="1"/>
          </p:cNvPicPr>
          <p:nvPr/>
        </p:nvPicPr>
        <p:blipFill>
          <a:blip r:embed="rId11" cstate="print"/>
          <a:srcRect/>
          <a:stretch>
            <a:fillRect/>
          </a:stretch>
        </p:blipFill>
        <p:spPr bwMode="auto">
          <a:xfrm>
            <a:off x="2279650" y="5076825"/>
            <a:ext cx="863600" cy="863600"/>
          </a:xfrm>
          <a:prstGeom prst="rect">
            <a:avLst/>
          </a:prstGeom>
          <a:noFill/>
        </p:spPr>
      </p:pic>
    </p:spTree>
  </p:cSld>
  <p:clrMapOvr>
    <a:masterClrMapping/>
  </p:clrMapOvr>
  <p:transition spd="med">
    <p:strips dir="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Stateful Server</a:t>
            </a:r>
            <a:endParaRPr lang="en-GB" dirty="0"/>
          </a:p>
        </p:txBody>
      </p:sp>
      <p:sp>
        <p:nvSpPr>
          <p:cNvPr id="3" name="Content Placeholder 2"/>
          <p:cNvSpPr>
            <a:spLocks noGrp="1"/>
          </p:cNvSpPr>
          <p:nvPr>
            <p:ph sz="quarter" idx="10"/>
          </p:nvPr>
        </p:nvSpPr>
        <p:spPr/>
        <p:txBody>
          <a:bodyPr/>
          <a:lstStyle/>
          <a:p>
            <a:r>
              <a:rPr lang="en-GB" dirty="0" smtClean="0"/>
              <a:t>Persist player state after short inactivity</a:t>
            </a:r>
          </a:p>
          <a:p>
            <a:r>
              <a:rPr lang="en-GB" dirty="0" smtClean="0"/>
              <a:t>Move player to another server after persistence</a:t>
            </a:r>
          </a:p>
        </p:txBody>
      </p:sp>
      <p:pic>
        <p:nvPicPr>
          <p:cNvPr id="4" name="Picture 2" descr="E:\Presentations\Here Be Monsters C4FSharp\Screen Shot 2013-04-20 at 19.34.03.png"/>
          <p:cNvPicPr>
            <a:picLocks noChangeAspect="1" noChangeArrowheads="1"/>
          </p:cNvPicPr>
          <p:nvPr/>
        </p:nvPicPr>
        <p:blipFill>
          <a:blip r:embed="rId2" cstate="print"/>
          <a:srcRect l="5266" b="10810"/>
          <a:stretch>
            <a:fillRect/>
          </a:stretch>
        </p:blipFill>
        <p:spPr bwMode="auto">
          <a:xfrm>
            <a:off x="1036234" y="3148515"/>
            <a:ext cx="6888566" cy="2564388"/>
          </a:xfrm>
          <a:prstGeom prst="rect">
            <a:avLst/>
          </a:prstGeom>
          <a:noFill/>
        </p:spPr>
      </p:pic>
    </p:spTree>
  </p:cSld>
  <p:clrMapOvr>
    <a:masterClrMapping/>
  </p:clrMapOvr>
  <p:transition spd="med">
    <p:strips dir="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Stateful Server?</a:t>
            </a:r>
            <a:endParaRPr lang="en-GB" dirty="0"/>
          </a:p>
        </p:txBody>
      </p:sp>
      <p:sp>
        <p:nvSpPr>
          <p:cNvPr id="3" name="Content Placeholder 2"/>
          <p:cNvSpPr>
            <a:spLocks noGrp="1"/>
          </p:cNvSpPr>
          <p:nvPr>
            <p:ph sz="quarter" idx="10"/>
          </p:nvPr>
        </p:nvSpPr>
        <p:spPr/>
        <p:txBody>
          <a:bodyPr/>
          <a:lstStyle/>
          <a:p>
            <a:r>
              <a:rPr lang="en-GB" dirty="0" smtClean="0"/>
              <a:t>500% efficiency increase</a:t>
            </a:r>
          </a:p>
          <a:p>
            <a:r>
              <a:rPr lang="en-GB" dirty="0" smtClean="0"/>
              <a:t>60% reduction in </a:t>
            </a:r>
            <a:r>
              <a:rPr lang="en-GB" dirty="0" err="1" smtClean="0"/>
              <a:t>avg</a:t>
            </a:r>
            <a:r>
              <a:rPr lang="en-GB" dirty="0" smtClean="0"/>
              <a:t> latency</a:t>
            </a:r>
          </a:p>
          <a:p>
            <a:r>
              <a:rPr lang="en-GB" dirty="0" smtClean="0"/>
              <a:t>Fewer game servers</a:t>
            </a:r>
          </a:p>
          <a:p>
            <a:r>
              <a:rPr lang="en-GB" dirty="0" smtClean="0"/>
              <a:t>No CouchBase cluster</a:t>
            </a:r>
          </a:p>
          <a:p>
            <a:r>
              <a:rPr lang="en-GB" dirty="0" smtClean="0"/>
              <a:t>Huge saving on cost</a:t>
            </a:r>
            <a:endParaRPr lang="en-GB" dirty="0"/>
          </a:p>
        </p:txBody>
      </p:sp>
    </p:spTree>
  </p:cSld>
  <p:clrMapOvr>
    <a:masterClrMapping/>
  </p:clrMapOvr>
  <p:transition spd="med">
    <p:strips dir="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Actor Model</a:t>
            </a:r>
            <a:endParaRPr lang="en-GB" dirty="0"/>
          </a:p>
        </p:txBody>
      </p:sp>
      <p:sp>
        <p:nvSpPr>
          <p:cNvPr id="3" name="Content Placeholder 2"/>
          <p:cNvSpPr>
            <a:spLocks noGrp="1"/>
          </p:cNvSpPr>
          <p:nvPr>
            <p:ph sz="quarter" idx="10"/>
          </p:nvPr>
        </p:nvSpPr>
        <p:spPr/>
        <p:txBody>
          <a:bodyPr/>
          <a:lstStyle/>
          <a:p>
            <a:pPr marL="0" indent="0">
              <a:buNone/>
            </a:pPr>
            <a:r>
              <a:rPr lang="en-GB" dirty="0" smtClean="0"/>
              <a:t>An actor is the fundamental unit of computation which embodies the 3 things</a:t>
            </a:r>
          </a:p>
          <a:p>
            <a:pPr marL="895350" indent="-352425">
              <a:spcBef>
                <a:spcPts val="600"/>
              </a:spcBef>
              <a:spcAft>
                <a:spcPts val="0"/>
              </a:spcAft>
            </a:pPr>
            <a:r>
              <a:rPr lang="en-GB" dirty="0" smtClean="0"/>
              <a:t>Processing</a:t>
            </a:r>
          </a:p>
          <a:p>
            <a:pPr marL="895350" indent="-352425">
              <a:spcBef>
                <a:spcPts val="600"/>
              </a:spcBef>
              <a:spcAft>
                <a:spcPts val="0"/>
              </a:spcAft>
            </a:pPr>
            <a:r>
              <a:rPr lang="en-GB" dirty="0" smtClean="0"/>
              <a:t>Storage</a:t>
            </a:r>
          </a:p>
          <a:p>
            <a:pPr marL="895350" indent="-352425">
              <a:spcBef>
                <a:spcPts val="600"/>
              </a:spcBef>
              <a:spcAft>
                <a:spcPts val="0"/>
              </a:spcAft>
            </a:pPr>
            <a:r>
              <a:rPr lang="en-GB" dirty="0" smtClean="0"/>
              <a:t>Communication</a:t>
            </a:r>
          </a:p>
          <a:p>
            <a:pPr marL="0" indent="0">
              <a:buNone/>
            </a:pPr>
            <a:r>
              <a:rPr lang="en-GB" dirty="0" smtClean="0"/>
              <a:t>that are essential to computation.</a:t>
            </a:r>
          </a:p>
          <a:p>
            <a:pPr marL="0" indent="0" algn="r">
              <a:buFontTx/>
              <a:buChar char="-"/>
            </a:pPr>
            <a:r>
              <a:rPr lang="en-GB" dirty="0" smtClean="0"/>
              <a:t>Carl Hewitt*</a:t>
            </a:r>
          </a:p>
        </p:txBody>
      </p:sp>
      <p:sp>
        <p:nvSpPr>
          <p:cNvPr id="4" name="Content Placeholder 2"/>
          <p:cNvSpPr txBox="1">
            <a:spLocks/>
          </p:cNvSpPr>
          <p:nvPr/>
        </p:nvSpPr>
        <p:spPr>
          <a:xfrm>
            <a:off x="461963" y="6129867"/>
            <a:ext cx="8229600" cy="499533"/>
          </a:xfrm>
          <a:prstGeom prst="rect">
            <a:avLst/>
          </a:prstGeom>
        </p:spPr>
        <p:txBody>
          <a:bodyPr/>
          <a:lstStyle/>
          <a:p>
            <a:pPr marL="342900" lvl="0" indent="-342900">
              <a:spcBef>
                <a:spcPts val="1200"/>
              </a:spcBef>
              <a:spcAft>
                <a:spcPts val="600"/>
              </a:spcAft>
            </a:pPr>
            <a:r>
              <a:rPr kumimoji="0" lang="en-GB" sz="16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 </a:t>
            </a:r>
            <a:r>
              <a:rPr lang="en-GB" sz="1600" dirty="0" smtClean="0">
                <a:hlinkClick r:id="rId2"/>
              </a:rPr>
              <a:t>http://bit.ly/HoNHbG</a:t>
            </a:r>
            <a:endParaRPr kumimoji="0" lang="en-GB" sz="16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endParaRPr>
          </a:p>
        </p:txBody>
      </p:sp>
    </p:spTree>
  </p:cSld>
  <p:clrMapOvr>
    <a:masterClrMapping/>
  </p:clrMapOvr>
  <p:transition spd="med">
    <p:strips dir="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Actor Model</a:t>
            </a:r>
            <a:endParaRPr lang="en-GB" dirty="0"/>
          </a:p>
        </p:txBody>
      </p:sp>
      <p:sp>
        <p:nvSpPr>
          <p:cNvPr id="3" name="Content Placeholder 2"/>
          <p:cNvSpPr>
            <a:spLocks noGrp="1"/>
          </p:cNvSpPr>
          <p:nvPr>
            <p:ph sz="quarter" idx="10"/>
          </p:nvPr>
        </p:nvSpPr>
        <p:spPr/>
        <p:txBody>
          <a:bodyPr/>
          <a:lstStyle/>
          <a:p>
            <a:r>
              <a:rPr lang="en-GB" dirty="0" smtClean="0"/>
              <a:t>Everything is an actor</a:t>
            </a:r>
          </a:p>
          <a:p>
            <a:r>
              <a:rPr lang="en-GB" dirty="0" smtClean="0"/>
              <a:t>An actor has a mailbox</a:t>
            </a:r>
          </a:p>
          <a:p>
            <a:r>
              <a:rPr lang="en-GB" dirty="0" smtClean="0"/>
              <a:t>When an actor receives a message it can:</a:t>
            </a:r>
          </a:p>
          <a:p>
            <a:pPr lvl="1"/>
            <a:r>
              <a:rPr lang="en-GB" dirty="0" smtClean="0"/>
              <a:t>Create new actors</a:t>
            </a:r>
          </a:p>
          <a:p>
            <a:pPr lvl="1"/>
            <a:r>
              <a:rPr lang="en-GB" dirty="0" smtClean="0"/>
              <a:t>Send messages to actors it has addresses for</a:t>
            </a:r>
          </a:p>
          <a:p>
            <a:pPr lvl="1"/>
            <a:r>
              <a:rPr lang="en-GB" dirty="0" smtClean="0"/>
              <a:t>Designate how to handle the next message it receives</a:t>
            </a:r>
            <a:endParaRPr lang="en-GB" dirty="0"/>
          </a:p>
        </p:txBody>
      </p:sp>
    </p:spTree>
  </p:cSld>
  <p:clrMapOvr>
    <a:masterClrMapping/>
  </p:clrMapOvr>
  <p:transition spd="med">
    <p:strips dir="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Stateful Server</a:t>
            </a:r>
            <a:endParaRPr lang="en-GB" dirty="0"/>
          </a:p>
        </p:txBody>
      </p:sp>
      <p:sp>
        <p:nvSpPr>
          <p:cNvPr id="3" name="Content Placeholder 2"/>
          <p:cNvSpPr>
            <a:spLocks noGrp="1"/>
          </p:cNvSpPr>
          <p:nvPr>
            <p:ph sz="quarter" idx="10"/>
          </p:nvPr>
        </p:nvSpPr>
        <p:spPr/>
        <p:txBody>
          <a:bodyPr/>
          <a:lstStyle/>
          <a:p>
            <a:r>
              <a:rPr lang="en-GB" dirty="0" smtClean="0"/>
              <a:t>Gatekeeper</a:t>
            </a:r>
          </a:p>
          <a:p>
            <a:pPr lvl="1"/>
            <a:r>
              <a:rPr lang="en-GB" dirty="0" smtClean="0"/>
              <a:t>Manages the local list of active workers</a:t>
            </a:r>
          </a:p>
          <a:p>
            <a:pPr lvl="1"/>
            <a:r>
              <a:rPr lang="en-GB" dirty="0" smtClean="0"/>
              <a:t>Spawns new workers</a:t>
            </a:r>
          </a:p>
          <a:p>
            <a:endParaRPr lang="en-GB" dirty="0" smtClean="0"/>
          </a:p>
          <a:p>
            <a:r>
              <a:rPr lang="en-GB" dirty="0" smtClean="0"/>
              <a:t>Worker</a:t>
            </a:r>
          </a:p>
          <a:p>
            <a:pPr lvl="1"/>
            <a:r>
              <a:rPr lang="en-GB" dirty="0" smtClean="0"/>
              <a:t>Manages the states for a player</a:t>
            </a:r>
          </a:p>
          <a:p>
            <a:pPr lvl="1"/>
            <a:r>
              <a:rPr lang="en-GB" dirty="0" smtClean="0"/>
              <a:t>Optimistic locking</a:t>
            </a:r>
          </a:p>
          <a:p>
            <a:pPr lvl="1"/>
            <a:r>
              <a:rPr lang="en-GB" dirty="0" smtClean="0"/>
              <a:t>Persist state after period of inactivity</a:t>
            </a:r>
          </a:p>
        </p:txBody>
      </p:sp>
    </p:spTree>
  </p:cSld>
  <p:clrMapOvr>
    <a:masterClrMapping/>
  </p:clrMapOvr>
  <p:transition spd="med">
    <p:strips dir="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Stateful Server</a:t>
            </a:r>
            <a:endParaRPr lang="en-GB" dirty="0"/>
          </a:p>
        </p:txBody>
      </p:sp>
      <p:grpSp>
        <p:nvGrpSpPr>
          <p:cNvPr id="3" name="Group 2"/>
          <p:cNvGrpSpPr/>
          <p:nvPr/>
        </p:nvGrpSpPr>
        <p:grpSpPr>
          <a:xfrm>
            <a:off x="2379133" y="1930401"/>
            <a:ext cx="4921690" cy="3541460"/>
            <a:chOff x="6750050" y="2843213"/>
            <a:chExt cx="1752600" cy="1735137"/>
          </a:xfrm>
        </p:grpSpPr>
        <p:sp>
          <p:nvSpPr>
            <p:cNvPr id="4" name="Rounded Rectangle 3"/>
            <p:cNvSpPr/>
            <p:nvPr/>
          </p:nvSpPr>
          <p:spPr>
            <a:xfrm>
              <a:off x="6750050" y="2843213"/>
              <a:ext cx="1752600" cy="1735137"/>
            </a:xfrm>
            <a:prstGeom prst="roundRect">
              <a:avLst>
                <a:gd name="adj" fmla="val 9818"/>
              </a:avLst>
            </a:prstGeom>
            <a:solidFill>
              <a:srgbClr val="DBDBDB"/>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5" name="TextBox 4"/>
            <p:cNvSpPr txBox="1"/>
            <p:nvPr/>
          </p:nvSpPr>
          <p:spPr>
            <a:xfrm>
              <a:off x="6838950" y="4374695"/>
              <a:ext cx="1555750" cy="157773"/>
            </a:xfrm>
            <a:prstGeom prst="rect">
              <a:avLst/>
            </a:prstGeom>
            <a:noFill/>
          </p:spPr>
          <p:txBody>
            <a:bodyPr wrap="square">
              <a:spAutoFit/>
            </a:bodyPr>
            <a:lstStyle/>
            <a:p>
              <a:pPr algn="ctr" fontAlgn="auto">
                <a:spcBef>
                  <a:spcPts val="0"/>
                </a:spcBef>
                <a:spcAft>
                  <a:spcPts val="0"/>
                </a:spcAft>
                <a:defRPr/>
              </a:pPr>
              <a:r>
                <a:rPr lang="en-US" sz="2000" b="1" dirty="0" smtClean="0">
                  <a:solidFill>
                    <a:schemeClr val="bg1">
                      <a:lumMod val="50000"/>
                    </a:schemeClr>
                  </a:solidFill>
                  <a:latin typeface="Arial"/>
                  <a:cs typeface="Arial"/>
                </a:rPr>
                <a:t>Game Server</a:t>
              </a:r>
              <a:endParaRPr lang="en-US" sz="2000" b="1" dirty="0">
                <a:solidFill>
                  <a:schemeClr val="bg1">
                    <a:lumMod val="50000"/>
                  </a:schemeClr>
                </a:solidFill>
                <a:latin typeface="Arial"/>
                <a:cs typeface="Arial"/>
              </a:endParaRPr>
            </a:p>
          </p:txBody>
        </p:sp>
      </p:grpSp>
      <p:grpSp>
        <p:nvGrpSpPr>
          <p:cNvPr id="9" name="Group 8"/>
          <p:cNvGrpSpPr/>
          <p:nvPr/>
        </p:nvGrpSpPr>
        <p:grpSpPr>
          <a:xfrm>
            <a:off x="770467" y="2396066"/>
            <a:ext cx="945387" cy="983506"/>
            <a:chOff x="770467" y="1566332"/>
            <a:chExt cx="945387" cy="983506"/>
          </a:xfrm>
        </p:grpSpPr>
        <p:pic>
          <p:nvPicPr>
            <p:cNvPr id="6" name="Picture 5" descr="User.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77400" y="1818318"/>
              <a:ext cx="731520" cy="731520"/>
            </a:xfrm>
            <a:prstGeom prst="rect">
              <a:avLst/>
            </a:prstGeom>
          </p:spPr>
        </p:pic>
        <p:sp>
          <p:nvSpPr>
            <p:cNvPr id="8" name="TextBox 7"/>
            <p:cNvSpPr txBox="1"/>
            <p:nvPr/>
          </p:nvSpPr>
          <p:spPr>
            <a:xfrm>
              <a:off x="770467" y="1566332"/>
              <a:ext cx="945387" cy="369332"/>
            </a:xfrm>
            <a:prstGeom prst="rect">
              <a:avLst/>
            </a:prstGeom>
            <a:noFill/>
          </p:spPr>
          <p:txBody>
            <a:bodyPr wrap="none" rtlCol="0">
              <a:spAutoFit/>
            </a:bodyPr>
            <a:lstStyle/>
            <a:p>
              <a:r>
                <a:rPr lang="en-GB" dirty="0" smtClean="0"/>
                <a:t>Player A</a:t>
              </a:r>
              <a:endParaRPr lang="en-GB" dirty="0"/>
            </a:p>
          </p:txBody>
        </p:sp>
      </p:grpSp>
      <p:grpSp>
        <p:nvGrpSpPr>
          <p:cNvPr id="10" name="Group 9"/>
          <p:cNvGrpSpPr/>
          <p:nvPr/>
        </p:nvGrpSpPr>
        <p:grpSpPr>
          <a:xfrm>
            <a:off x="770467" y="3716866"/>
            <a:ext cx="937372" cy="983506"/>
            <a:chOff x="770467" y="1566332"/>
            <a:chExt cx="937372" cy="983506"/>
          </a:xfrm>
        </p:grpSpPr>
        <p:pic>
          <p:nvPicPr>
            <p:cNvPr id="11" name="Picture 10" descr="User.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77400" y="1818318"/>
              <a:ext cx="731520" cy="731520"/>
            </a:xfrm>
            <a:prstGeom prst="rect">
              <a:avLst/>
            </a:prstGeom>
          </p:spPr>
        </p:pic>
        <p:sp>
          <p:nvSpPr>
            <p:cNvPr id="12" name="TextBox 11"/>
            <p:cNvSpPr txBox="1"/>
            <p:nvPr/>
          </p:nvSpPr>
          <p:spPr>
            <a:xfrm>
              <a:off x="770467" y="1566332"/>
              <a:ext cx="937372" cy="369332"/>
            </a:xfrm>
            <a:prstGeom prst="rect">
              <a:avLst/>
            </a:prstGeom>
            <a:noFill/>
          </p:spPr>
          <p:txBody>
            <a:bodyPr wrap="none" rtlCol="0">
              <a:spAutoFit/>
            </a:bodyPr>
            <a:lstStyle/>
            <a:p>
              <a:r>
                <a:rPr lang="en-GB" dirty="0" smtClean="0"/>
                <a:t>Player B</a:t>
              </a:r>
              <a:endParaRPr lang="en-GB" dirty="0"/>
            </a:p>
          </p:txBody>
        </p:sp>
      </p:grpSp>
      <p:cxnSp>
        <p:nvCxnSpPr>
          <p:cNvPr id="20" name="Straight Arrow Connector 19"/>
          <p:cNvCxnSpPr>
            <a:stCxn id="6" idx="3"/>
          </p:cNvCxnSpPr>
          <p:nvPr/>
        </p:nvCxnSpPr>
        <p:spPr>
          <a:xfrm>
            <a:off x="1608920" y="3013812"/>
            <a:ext cx="1086655" cy="19187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7769258" y="2361104"/>
            <a:ext cx="881629" cy="1249256"/>
            <a:chOff x="7138492" y="1776903"/>
            <a:chExt cx="881629" cy="1249256"/>
          </a:xfrm>
        </p:grpSpPr>
        <p:pic>
          <p:nvPicPr>
            <p:cNvPr id="25" name="Picture 24" descr="S3.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138492" y="1776903"/>
              <a:ext cx="881629" cy="881629"/>
            </a:xfrm>
            <a:prstGeom prst="rect">
              <a:avLst/>
            </a:prstGeom>
          </p:spPr>
        </p:pic>
        <p:sp>
          <p:nvSpPr>
            <p:cNvPr id="26" name="TextBox 25"/>
            <p:cNvSpPr txBox="1"/>
            <p:nvPr/>
          </p:nvSpPr>
          <p:spPr>
            <a:xfrm>
              <a:off x="7361137" y="2626049"/>
              <a:ext cx="436338" cy="400110"/>
            </a:xfrm>
            <a:prstGeom prst="rect">
              <a:avLst/>
            </a:prstGeom>
            <a:noFill/>
          </p:spPr>
          <p:txBody>
            <a:bodyPr wrap="none" rtlCol="0">
              <a:spAutoFit/>
            </a:bodyPr>
            <a:lstStyle/>
            <a:p>
              <a:r>
                <a:rPr lang="en-GB" sz="2000" b="1" dirty="0" smtClean="0">
                  <a:solidFill>
                    <a:schemeClr val="accent6">
                      <a:lumMod val="75000"/>
                    </a:schemeClr>
                  </a:solidFill>
                </a:rPr>
                <a:t>S3</a:t>
              </a:r>
              <a:endParaRPr lang="en-GB" sz="1600" b="1" dirty="0">
                <a:solidFill>
                  <a:schemeClr val="accent6">
                    <a:lumMod val="75000"/>
                  </a:schemeClr>
                </a:solidFill>
              </a:endParaRPr>
            </a:p>
          </p:txBody>
        </p:sp>
      </p:grpSp>
      <p:grpSp>
        <p:nvGrpSpPr>
          <p:cNvPr id="44" name="Group 43"/>
          <p:cNvGrpSpPr/>
          <p:nvPr/>
        </p:nvGrpSpPr>
        <p:grpSpPr>
          <a:xfrm>
            <a:off x="5122333" y="3462865"/>
            <a:ext cx="1060418" cy="736602"/>
            <a:chOff x="4995332" y="1642532"/>
            <a:chExt cx="1060418" cy="736602"/>
          </a:xfrm>
        </p:grpSpPr>
        <p:sp>
          <p:nvSpPr>
            <p:cNvPr id="45" name="Oval 44"/>
            <p:cNvSpPr/>
            <p:nvPr/>
          </p:nvSpPr>
          <p:spPr>
            <a:xfrm>
              <a:off x="5343508" y="2015067"/>
              <a:ext cx="364067" cy="364067"/>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p:cNvSpPr txBox="1"/>
            <p:nvPr/>
          </p:nvSpPr>
          <p:spPr>
            <a:xfrm>
              <a:off x="4995332" y="1642532"/>
              <a:ext cx="1060418" cy="369332"/>
            </a:xfrm>
            <a:prstGeom prst="rect">
              <a:avLst/>
            </a:prstGeom>
            <a:noFill/>
          </p:spPr>
          <p:txBody>
            <a:bodyPr wrap="none" rtlCol="0">
              <a:spAutoFit/>
            </a:bodyPr>
            <a:lstStyle/>
            <a:p>
              <a:r>
                <a:rPr lang="en-GB" dirty="0" smtClean="0"/>
                <a:t>Worker C</a:t>
              </a:r>
              <a:endParaRPr lang="en-GB" dirty="0"/>
            </a:p>
          </p:txBody>
        </p:sp>
      </p:grpSp>
      <p:grpSp>
        <p:nvGrpSpPr>
          <p:cNvPr id="47" name="Group 46"/>
          <p:cNvGrpSpPr/>
          <p:nvPr/>
        </p:nvGrpSpPr>
        <p:grpSpPr>
          <a:xfrm>
            <a:off x="6095999" y="4097865"/>
            <a:ext cx="1060418" cy="736602"/>
            <a:chOff x="4995332" y="1642532"/>
            <a:chExt cx="1060418" cy="736602"/>
          </a:xfrm>
        </p:grpSpPr>
        <p:sp>
          <p:nvSpPr>
            <p:cNvPr id="48" name="Oval 47"/>
            <p:cNvSpPr/>
            <p:nvPr/>
          </p:nvSpPr>
          <p:spPr>
            <a:xfrm>
              <a:off x="5343508" y="2015067"/>
              <a:ext cx="364067" cy="364067"/>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p:cNvSpPr txBox="1"/>
            <p:nvPr/>
          </p:nvSpPr>
          <p:spPr>
            <a:xfrm>
              <a:off x="4995332" y="1642532"/>
              <a:ext cx="1060418" cy="369332"/>
            </a:xfrm>
            <a:prstGeom prst="rect">
              <a:avLst/>
            </a:prstGeom>
            <a:noFill/>
          </p:spPr>
          <p:txBody>
            <a:bodyPr wrap="none" rtlCol="0">
              <a:spAutoFit/>
            </a:bodyPr>
            <a:lstStyle/>
            <a:p>
              <a:r>
                <a:rPr lang="en-GB" dirty="0" smtClean="0"/>
                <a:t>Worker B</a:t>
              </a:r>
              <a:endParaRPr lang="en-GB" dirty="0"/>
            </a:p>
          </p:txBody>
        </p:sp>
      </p:grpSp>
      <p:grpSp>
        <p:nvGrpSpPr>
          <p:cNvPr id="16" name="Group 15"/>
          <p:cNvGrpSpPr/>
          <p:nvPr/>
        </p:nvGrpSpPr>
        <p:grpSpPr>
          <a:xfrm>
            <a:off x="3699934" y="2878666"/>
            <a:ext cx="1273875" cy="973666"/>
            <a:chOff x="2971800" y="2209799"/>
            <a:chExt cx="1273875" cy="973666"/>
          </a:xfrm>
        </p:grpSpPr>
        <p:sp>
          <p:nvSpPr>
            <p:cNvPr id="13" name="Oval 12"/>
            <p:cNvSpPr/>
            <p:nvPr/>
          </p:nvSpPr>
          <p:spPr>
            <a:xfrm>
              <a:off x="3308171" y="2582332"/>
              <a:ext cx="601133" cy="601133"/>
            </a:xfrm>
            <a:prstGeom prst="ellipse">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2971800" y="2209799"/>
              <a:ext cx="1273875" cy="369332"/>
            </a:xfrm>
            <a:prstGeom prst="rect">
              <a:avLst/>
            </a:prstGeom>
            <a:noFill/>
          </p:spPr>
          <p:txBody>
            <a:bodyPr wrap="none" rtlCol="0">
              <a:spAutoFit/>
            </a:bodyPr>
            <a:lstStyle/>
            <a:p>
              <a:r>
                <a:rPr lang="en-GB" dirty="0" smtClean="0"/>
                <a:t>Gatekeeper</a:t>
              </a:r>
              <a:endParaRPr lang="en-GB" dirty="0"/>
            </a:p>
          </p:txBody>
        </p:sp>
      </p:grpSp>
      <p:sp>
        <p:nvSpPr>
          <p:cNvPr id="54" name="Rectangle 53"/>
          <p:cNvSpPr/>
          <p:nvPr/>
        </p:nvSpPr>
        <p:spPr>
          <a:xfrm>
            <a:off x="2705100" y="2220807"/>
            <a:ext cx="335280" cy="29489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smtClean="0">
                <a:solidFill>
                  <a:schemeClr val="tx1"/>
                </a:solidFill>
              </a:rPr>
              <a:t>Request Handlers</a:t>
            </a:r>
            <a:endParaRPr lang="en-GB" dirty="0">
              <a:solidFill>
                <a:schemeClr val="tx1"/>
              </a:solidFill>
            </a:endParaRPr>
          </a:p>
        </p:txBody>
      </p:sp>
      <p:cxnSp>
        <p:nvCxnSpPr>
          <p:cNvPr id="57" name="Straight Arrow Connector 56"/>
          <p:cNvCxnSpPr>
            <a:endCxn id="13" idx="2"/>
          </p:cNvCxnSpPr>
          <p:nvPr/>
        </p:nvCxnSpPr>
        <p:spPr>
          <a:xfrm>
            <a:off x="3032908" y="3250350"/>
            <a:ext cx="1003397" cy="301416"/>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6272477" y="1219200"/>
            <a:ext cx="1759003" cy="369332"/>
            <a:chOff x="6272477" y="1219200"/>
            <a:chExt cx="1759003" cy="369332"/>
          </a:xfrm>
        </p:grpSpPr>
        <p:cxnSp>
          <p:nvCxnSpPr>
            <p:cNvPr id="63" name="Straight Arrow Connector 62"/>
            <p:cNvCxnSpPr/>
            <p:nvPr/>
          </p:nvCxnSpPr>
          <p:spPr>
            <a:xfrm>
              <a:off x="6272477" y="1582577"/>
              <a:ext cx="1759003" cy="0"/>
            </a:xfrm>
            <a:prstGeom prst="straightConnector1">
              <a:avLst/>
            </a:prstGeom>
            <a:ln w="1905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6431280" y="1219200"/>
              <a:ext cx="1502463" cy="369332"/>
            </a:xfrm>
            <a:prstGeom prst="rect">
              <a:avLst/>
            </a:prstGeom>
            <a:noFill/>
          </p:spPr>
          <p:txBody>
            <a:bodyPr wrap="none" rtlCol="0">
              <a:spAutoFit/>
            </a:bodyPr>
            <a:lstStyle/>
            <a:p>
              <a:r>
                <a:rPr lang="en-GB" dirty="0" smtClean="0"/>
                <a:t>Asynchronous</a:t>
              </a:r>
              <a:endParaRPr lang="en-GB" dirty="0"/>
            </a:p>
          </p:txBody>
        </p:sp>
      </p:grpSp>
    </p:spTree>
  </p:cSld>
  <p:clrMapOvr>
    <a:masterClrMapping/>
  </p:clrMapOvr>
  <p:transition spd="med">
    <p:strips dir="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Stateful Server</a:t>
            </a:r>
            <a:endParaRPr lang="en-GB" dirty="0"/>
          </a:p>
        </p:txBody>
      </p:sp>
      <p:grpSp>
        <p:nvGrpSpPr>
          <p:cNvPr id="3" name="Group 2"/>
          <p:cNvGrpSpPr/>
          <p:nvPr/>
        </p:nvGrpSpPr>
        <p:grpSpPr>
          <a:xfrm>
            <a:off x="2379133" y="1930401"/>
            <a:ext cx="4921690" cy="3541460"/>
            <a:chOff x="6750050" y="2843213"/>
            <a:chExt cx="1752600" cy="1735137"/>
          </a:xfrm>
        </p:grpSpPr>
        <p:sp>
          <p:nvSpPr>
            <p:cNvPr id="4" name="Rounded Rectangle 3"/>
            <p:cNvSpPr/>
            <p:nvPr/>
          </p:nvSpPr>
          <p:spPr>
            <a:xfrm>
              <a:off x="6750050" y="2843213"/>
              <a:ext cx="1752600" cy="1735137"/>
            </a:xfrm>
            <a:prstGeom prst="roundRect">
              <a:avLst>
                <a:gd name="adj" fmla="val 9818"/>
              </a:avLst>
            </a:prstGeom>
            <a:solidFill>
              <a:srgbClr val="DBDBDB"/>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5" name="TextBox 4"/>
            <p:cNvSpPr txBox="1"/>
            <p:nvPr/>
          </p:nvSpPr>
          <p:spPr>
            <a:xfrm>
              <a:off x="6838950" y="4374695"/>
              <a:ext cx="1555750" cy="157773"/>
            </a:xfrm>
            <a:prstGeom prst="rect">
              <a:avLst/>
            </a:prstGeom>
            <a:noFill/>
          </p:spPr>
          <p:txBody>
            <a:bodyPr wrap="square">
              <a:spAutoFit/>
            </a:bodyPr>
            <a:lstStyle/>
            <a:p>
              <a:pPr algn="ctr" fontAlgn="auto">
                <a:spcBef>
                  <a:spcPts val="0"/>
                </a:spcBef>
                <a:spcAft>
                  <a:spcPts val="0"/>
                </a:spcAft>
                <a:defRPr/>
              </a:pPr>
              <a:r>
                <a:rPr lang="en-US" sz="2000" b="1" dirty="0" smtClean="0">
                  <a:solidFill>
                    <a:schemeClr val="bg1">
                      <a:lumMod val="50000"/>
                    </a:schemeClr>
                  </a:solidFill>
                  <a:latin typeface="Arial"/>
                  <a:cs typeface="Arial"/>
                </a:rPr>
                <a:t>Game Server</a:t>
              </a:r>
              <a:endParaRPr lang="en-US" sz="2000" b="1" dirty="0">
                <a:solidFill>
                  <a:schemeClr val="bg1">
                    <a:lumMod val="50000"/>
                  </a:schemeClr>
                </a:solidFill>
                <a:latin typeface="Arial"/>
                <a:cs typeface="Arial"/>
              </a:endParaRPr>
            </a:p>
          </p:txBody>
        </p:sp>
      </p:grpSp>
      <p:grpSp>
        <p:nvGrpSpPr>
          <p:cNvPr id="7" name="Group 8"/>
          <p:cNvGrpSpPr/>
          <p:nvPr/>
        </p:nvGrpSpPr>
        <p:grpSpPr>
          <a:xfrm>
            <a:off x="770467" y="2396066"/>
            <a:ext cx="945387" cy="983506"/>
            <a:chOff x="770467" y="1566332"/>
            <a:chExt cx="945387" cy="983506"/>
          </a:xfrm>
        </p:grpSpPr>
        <p:pic>
          <p:nvPicPr>
            <p:cNvPr id="6" name="Picture 5" descr="User.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77400" y="1818318"/>
              <a:ext cx="731520" cy="731520"/>
            </a:xfrm>
            <a:prstGeom prst="rect">
              <a:avLst/>
            </a:prstGeom>
          </p:spPr>
        </p:pic>
        <p:sp>
          <p:nvSpPr>
            <p:cNvPr id="8" name="TextBox 7"/>
            <p:cNvSpPr txBox="1"/>
            <p:nvPr/>
          </p:nvSpPr>
          <p:spPr>
            <a:xfrm>
              <a:off x="770467" y="1566332"/>
              <a:ext cx="945387" cy="369332"/>
            </a:xfrm>
            <a:prstGeom prst="rect">
              <a:avLst/>
            </a:prstGeom>
            <a:noFill/>
          </p:spPr>
          <p:txBody>
            <a:bodyPr wrap="none" rtlCol="0">
              <a:spAutoFit/>
            </a:bodyPr>
            <a:lstStyle/>
            <a:p>
              <a:r>
                <a:rPr lang="en-GB" dirty="0" smtClean="0"/>
                <a:t>Player A</a:t>
              </a:r>
              <a:endParaRPr lang="en-GB" dirty="0"/>
            </a:p>
          </p:txBody>
        </p:sp>
      </p:grpSp>
      <p:grpSp>
        <p:nvGrpSpPr>
          <p:cNvPr id="9" name="Group 9"/>
          <p:cNvGrpSpPr/>
          <p:nvPr/>
        </p:nvGrpSpPr>
        <p:grpSpPr>
          <a:xfrm>
            <a:off x="770467" y="3716866"/>
            <a:ext cx="937372" cy="983506"/>
            <a:chOff x="770467" y="1566332"/>
            <a:chExt cx="937372" cy="983506"/>
          </a:xfrm>
        </p:grpSpPr>
        <p:pic>
          <p:nvPicPr>
            <p:cNvPr id="11" name="Picture 10" descr="User.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77400" y="1818318"/>
              <a:ext cx="731520" cy="731520"/>
            </a:xfrm>
            <a:prstGeom prst="rect">
              <a:avLst/>
            </a:prstGeom>
          </p:spPr>
        </p:pic>
        <p:sp>
          <p:nvSpPr>
            <p:cNvPr id="12" name="TextBox 11"/>
            <p:cNvSpPr txBox="1"/>
            <p:nvPr/>
          </p:nvSpPr>
          <p:spPr>
            <a:xfrm>
              <a:off x="770467" y="1566332"/>
              <a:ext cx="937372" cy="369332"/>
            </a:xfrm>
            <a:prstGeom prst="rect">
              <a:avLst/>
            </a:prstGeom>
            <a:noFill/>
          </p:spPr>
          <p:txBody>
            <a:bodyPr wrap="none" rtlCol="0">
              <a:spAutoFit/>
            </a:bodyPr>
            <a:lstStyle/>
            <a:p>
              <a:r>
                <a:rPr lang="en-GB" dirty="0" smtClean="0"/>
                <a:t>Player B</a:t>
              </a:r>
              <a:endParaRPr lang="en-GB" dirty="0"/>
            </a:p>
          </p:txBody>
        </p:sp>
      </p:grpSp>
      <p:cxnSp>
        <p:nvCxnSpPr>
          <p:cNvPr id="20" name="Straight Arrow Connector 19"/>
          <p:cNvCxnSpPr>
            <a:stCxn id="6" idx="3"/>
          </p:cNvCxnSpPr>
          <p:nvPr/>
        </p:nvCxnSpPr>
        <p:spPr>
          <a:xfrm>
            <a:off x="1608920" y="3013812"/>
            <a:ext cx="1086655" cy="19187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6"/>
            <a:endCxn id="14" idx="2"/>
          </p:cNvCxnSpPr>
          <p:nvPr/>
        </p:nvCxnSpPr>
        <p:spPr>
          <a:xfrm flipV="1">
            <a:off x="4637438" y="2840568"/>
            <a:ext cx="1272279" cy="711198"/>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10" name="Group 26"/>
          <p:cNvGrpSpPr/>
          <p:nvPr/>
        </p:nvGrpSpPr>
        <p:grpSpPr>
          <a:xfrm>
            <a:off x="7769258" y="2361104"/>
            <a:ext cx="881629" cy="1249256"/>
            <a:chOff x="7138492" y="1776903"/>
            <a:chExt cx="881629" cy="1249256"/>
          </a:xfrm>
        </p:grpSpPr>
        <p:pic>
          <p:nvPicPr>
            <p:cNvPr id="25" name="Picture 24" descr="S3.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138492" y="1776903"/>
              <a:ext cx="881629" cy="881629"/>
            </a:xfrm>
            <a:prstGeom prst="rect">
              <a:avLst/>
            </a:prstGeom>
          </p:spPr>
        </p:pic>
        <p:sp>
          <p:nvSpPr>
            <p:cNvPr id="26" name="TextBox 25"/>
            <p:cNvSpPr txBox="1"/>
            <p:nvPr/>
          </p:nvSpPr>
          <p:spPr>
            <a:xfrm>
              <a:off x="7361137" y="2626049"/>
              <a:ext cx="436338" cy="400110"/>
            </a:xfrm>
            <a:prstGeom prst="rect">
              <a:avLst/>
            </a:prstGeom>
            <a:noFill/>
          </p:spPr>
          <p:txBody>
            <a:bodyPr wrap="none" rtlCol="0">
              <a:spAutoFit/>
            </a:bodyPr>
            <a:lstStyle/>
            <a:p>
              <a:r>
                <a:rPr lang="en-GB" sz="2000" b="1" dirty="0" smtClean="0">
                  <a:solidFill>
                    <a:schemeClr val="accent6">
                      <a:lumMod val="75000"/>
                    </a:schemeClr>
                  </a:solidFill>
                </a:rPr>
                <a:t>S3</a:t>
              </a:r>
              <a:endParaRPr lang="en-GB" sz="1600" b="1" dirty="0">
                <a:solidFill>
                  <a:schemeClr val="accent6">
                    <a:lumMod val="75000"/>
                  </a:schemeClr>
                </a:solidFill>
              </a:endParaRPr>
            </a:p>
          </p:txBody>
        </p:sp>
      </p:grpSp>
      <p:cxnSp>
        <p:nvCxnSpPr>
          <p:cNvPr id="42" name="Straight Arrow Connector 41"/>
          <p:cNvCxnSpPr>
            <a:endCxn id="14" idx="2"/>
          </p:cNvCxnSpPr>
          <p:nvPr/>
        </p:nvCxnSpPr>
        <p:spPr>
          <a:xfrm>
            <a:off x="3038475" y="2828925"/>
            <a:ext cx="2871242" cy="11643"/>
          </a:xfrm>
          <a:prstGeom prst="straightConnector1">
            <a:avLst/>
          </a:prstGeom>
          <a:ln w="1905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 name="Group 43"/>
          <p:cNvGrpSpPr/>
          <p:nvPr/>
        </p:nvGrpSpPr>
        <p:grpSpPr>
          <a:xfrm>
            <a:off x="5122333" y="3462865"/>
            <a:ext cx="1060418" cy="736602"/>
            <a:chOff x="4995332" y="1642532"/>
            <a:chExt cx="1060418" cy="736602"/>
          </a:xfrm>
        </p:grpSpPr>
        <p:sp>
          <p:nvSpPr>
            <p:cNvPr id="45" name="Oval 44"/>
            <p:cNvSpPr/>
            <p:nvPr/>
          </p:nvSpPr>
          <p:spPr>
            <a:xfrm>
              <a:off x="5343508" y="2015067"/>
              <a:ext cx="364067" cy="364067"/>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p:cNvSpPr txBox="1"/>
            <p:nvPr/>
          </p:nvSpPr>
          <p:spPr>
            <a:xfrm>
              <a:off x="4995332" y="1642532"/>
              <a:ext cx="1060418" cy="369332"/>
            </a:xfrm>
            <a:prstGeom prst="rect">
              <a:avLst/>
            </a:prstGeom>
            <a:noFill/>
          </p:spPr>
          <p:txBody>
            <a:bodyPr wrap="none" rtlCol="0">
              <a:spAutoFit/>
            </a:bodyPr>
            <a:lstStyle/>
            <a:p>
              <a:r>
                <a:rPr lang="en-GB" dirty="0" smtClean="0"/>
                <a:t>Worker C</a:t>
              </a:r>
              <a:endParaRPr lang="en-GB" dirty="0"/>
            </a:p>
          </p:txBody>
        </p:sp>
      </p:grpSp>
      <p:grpSp>
        <p:nvGrpSpPr>
          <p:cNvPr id="18" name="Group 46"/>
          <p:cNvGrpSpPr/>
          <p:nvPr/>
        </p:nvGrpSpPr>
        <p:grpSpPr>
          <a:xfrm>
            <a:off x="6095999" y="4097865"/>
            <a:ext cx="1060418" cy="736602"/>
            <a:chOff x="4995332" y="1642532"/>
            <a:chExt cx="1060418" cy="736602"/>
          </a:xfrm>
        </p:grpSpPr>
        <p:sp>
          <p:nvSpPr>
            <p:cNvPr id="48" name="Oval 47"/>
            <p:cNvSpPr/>
            <p:nvPr/>
          </p:nvSpPr>
          <p:spPr>
            <a:xfrm>
              <a:off x="5343508" y="2015067"/>
              <a:ext cx="364067" cy="364067"/>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p:cNvSpPr txBox="1"/>
            <p:nvPr/>
          </p:nvSpPr>
          <p:spPr>
            <a:xfrm>
              <a:off x="4995332" y="1642532"/>
              <a:ext cx="1060418" cy="369332"/>
            </a:xfrm>
            <a:prstGeom prst="rect">
              <a:avLst/>
            </a:prstGeom>
            <a:noFill/>
          </p:spPr>
          <p:txBody>
            <a:bodyPr wrap="none" rtlCol="0">
              <a:spAutoFit/>
            </a:bodyPr>
            <a:lstStyle/>
            <a:p>
              <a:r>
                <a:rPr lang="en-GB" dirty="0" smtClean="0"/>
                <a:t>Worker B</a:t>
              </a:r>
              <a:endParaRPr lang="en-GB" dirty="0"/>
            </a:p>
          </p:txBody>
        </p:sp>
      </p:grpSp>
      <p:grpSp>
        <p:nvGrpSpPr>
          <p:cNvPr id="19" name="Group 15"/>
          <p:cNvGrpSpPr/>
          <p:nvPr/>
        </p:nvGrpSpPr>
        <p:grpSpPr>
          <a:xfrm>
            <a:off x="3699934" y="2878666"/>
            <a:ext cx="1273875" cy="973666"/>
            <a:chOff x="2971800" y="2209799"/>
            <a:chExt cx="1273875" cy="973666"/>
          </a:xfrm>
        </p:grpSpPr>
        <p:sp>
          <p:nvSpPr>
            <p:cNvPr id="13" name="Oval 12"/>
            <p:cNvSpPr/>
            <p:nvPr/>
          </p:nvSpPr>
          <p:spPr>
            <a:xfrm>
              <a:off x="3308171" y="2582332"/>
              <a:ext cx="601133" cy="601133"/>
            </a:xfrm>
            <a:prstGeom prst="ellipse">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2971800" y="2209799"/>
              <a:ext cx="1273875" cy="369332"/>
            </a:xfrm>
            <a:prstGeom prst="rect">
              <a:avLst/>
            </a:prstGeom>
            <a:noFill/>
          </p:spPr>
          <p:txBody>
            <a:bodyPr wrap="none" rtlCol="0">
              <a:spAutoFit/>
            </a:bodyPr>
            <a:lstStyle/>
            <a:p>
              <a:r>
                <a:rPr lang="en-GB" dirty="0" smtClean="0"/>
                <a:t>Gatekeeper</a:t>
              </a:r>
              <a:endParaRPr lang="en-GB" dirty="0"/>
            </a:p>
          </p:txBody>
        </p:sp>
      </p:grpSp>
      <p:grpSp>
        <p:nvGrpSpPr>
          <p:cNvPr id="21" name="Group 22"/>
          <p:cNvGrpSpPr/>
          <p:nvPr/>
        </p:nvGrpSpPr>
        <p:grpSpPr>
          <a:xfrm>
            <a:off x="5561541" y="2285999"/>
            <a:ext cx="1060418" cy="736602"/>
            <a:chOff x="4995332" y="1642532"/>
            <a:chExt cx="1060418" cy="736602"/>
          </a:xfrm>
        </p:grpSpPr>
        <p:sp>
          <p:nvSpPr>
            <p:cNvPr id="14" name="Oval 13"/>
            <p:cNvSpPr/>
            <p:nvPr/>
          </p:nvSpPr>
          <p:spPr>
            <a:xfrm>
              <a:off x="5343508" y="2015067"/>
              <a:ext cx="364067" cy="364067"/>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4995332" y="1642532"/>
              <a:ext cx="1060418" cy="369332"/>
            </a:xfrm>
            <a:prstGeom prst="rect">
              <a:avLst/>
            </a:prstGeom>
            <a:noFill/>
          </p:spPr>
          <p:txBody>
            <a:bodyPr wrap="none" rtlCol="0">
              <a:spAutoFit/>
            </a:bodyPr>
            <a:lstStyle/>
            <a:p>
              <a:r>
                <a:rPr lang="en-GB" dirty="0" smtClean="0"/>
                <a:t>Worker A</a:t>
              </a:r>
              <a:endParaRPr lang="en-GB" dirty="0"/>
            </a:p>
          </p:txBody>
        </p:sp>
      </p:grpSp>
      <p:sp>
        <p:nvSpPr>
          <p:cNvPr id="54" name="Rectangle 53"/>
          <p:cNvSpPr/>
          <p:nvPr/>
        </p:nvSpPr>
        <p:spPr>
          <a:xfrm>
            <a:off x="2705100" y="2220807"/>
            <a:ext cx="335280" cy="29489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smtClean="0">
                <a:solidFill>
                  <a:schemeClr val="tx1"/>
                </a:solidFill>
              </a:rPr>
              <a:t>Request Handlers</a:t>
            </a:r>
            <a:endParaRPr lang="en-GB" dirty="0">
              <a:solidFill>
                <a:schemeClr val="tx1"/>
              </a:solidFill>
            </a:endParaRPr>
          </a:p>
        </p:txBody>
      </p:sp>
      <p:cxnSp>
        <p:nvCxnSpPr>
          <p:cNvPr id="57" name="Straight Arrow Connector 56"/>
          <p:cNvCxnSpPr>
            <a:endCxn id="13" idx="2"/>
          </p:cNvCxnSpPr>
          <p:nvPr/>
        </p:nvCxnSpPr>
        <p:spPr>
          <a:xfrm>
            <a:off x="3032908" y="3250350"/>
            <a:ext cx="1003397" cy="301416"/>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23" name="Group 65"/>
          <p:cNvGrpSpPr/>
          <p:nvPr/>
        </p:nvGrpSpPr>
        <p:grpSpPr>
          <a:xfrm>
            <a:off x="6272477" y="1219200"/>
            <a:ext cx="1759003" cy="369332"/>
            <a:chOff x="6272477" y="1219200"/>
            <a:chExt cx="1759003" cy="369332"/>
          </a:xfrm>
        </p:grpSpPr>
        <p:cxnSp>
          <p:nvCxnSpPr>
            <p:cNvPr id="63" name="Straight Arrow Connector 62"/>
            <p:cNvCxnSpPr/>
            <p:nvPr/>
          </p:nvCxnSpPr>
          <p:spPr>
            <a:xfrm>
              <a:off x="6272477" y="1582577"/>
              <a:ext cx="1759003" cy="0"/>
            </a:xfrm>
            <a:prstGeom prst="straightConnector1">
              <a:avLst/>
            </a:prstGeom>
            <a:ln w="1905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6431280" y="1219200"/>
              <a:ext cx="1502463" cy="369332"/>
            </a:xfrm>
            <a:prstGeom prst="rect">
              <a:avLst/>
            </a:prstGeom>
            <a:noFill/>
          </p:spPr>
          <p:txBody>
            <a:bodyPr wrap="none" rtlCol="0">
              <a:spAutoFit/>
            </a:bodyPr>
            <a:lstStyle/>
            <a:p>
              <a:r>
                <a:rPr lang="en-GB" dirty="0" smtClean="0"/>
                <a:t>Asynchronous</a:t>
              </a:r>
              <a:endParaRPr lang="en-GB" dirty="0"/>
            </a:p>
          </p:txBody>
        </p:sp>
      </p:grpSp>
      <p:sp>
        <p:nvSpPr>
          <p:cNvPr id="39" name="TextBox 38"/>
          <p:cNvSpPr txBox="1"/>
          <p:nvPr/>
        </p:nvSpPr>
        <p:spPr>
          <a:xfrm>
            <a:off x="4223453" y="2553631"/>
            <a:ext cx="360996" cy="307777"/>
          </a:xfrm>
          <a:prstGeom prst="rect">
            <a:avLst/>
          </a:prstGeom>
          <a:noFill/>
        </p:spPr>
        <p:txBody>
          <a:bodyPr wrap="none" rtlCol="0">
            <a:spAutoFit/>
          </a:bodyPr>
          <a:lstStyle/>
          <a:p>
            <a:r>
              <a:rPr lang="en-GB" sz="1400" dirty="0" smtClean="0"/>
              <a:t>ok</a:t>
            </a:r>
            <a:endParaRPr lang="en-GB" sz="1400" dirty="0"/>
          </a:p>
        </p:txBody>
      </p:sp>
      <p:grpSp>
        <p:nvGrpSpPr>
          <p:cNvPr id="36" name="Group 49"/>
          <p:cNvGrpSpPr/>
          <p:nvPr/>
        </p:nvGrpSpPr>
        <p:grpSpPr>
          <a:xfrm>
            <a:off x="6272477" y="2783154"/>
            <a:ext cx="1433248" cy="110063"/>
            <a:chOff x="5681133" y="2142069"/>
            <a:chExt cx="1583267" cy="110063"/>
          </a:xfrm>
        </p:grpSpPr>
        <p:cxnSp>
          <p:nvCxnSpPr>
            <p:cNvPr id="37" name="Straight Arrow Connector 36"/>
            <p:cNvCxnSpPr/>
            <p:nvPr/>
          </p:nvCxnSpPr>
          <p:spPr>
            <a:xfrm>
              <a:off x="5681133" y="2142069"/>
              <a:ext cx="1583267" cy="0"/>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5681133" y="2252132"/>
              <a:ext cx="1583267" cy="0"/>
            </a:xfrm>
            <a:prstGeom prst="straightConnector1">
              <a:avLst/>
            </a:prstGeom>
            <a:ln w="1905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strips dir="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Stateful Server</a:t>
            </a:r>
            <a:endParaRPr lang="en-GB" dirty="0"/>
          </a:p>
        </p:txBody>
      </p:sp>
      <p:grpSp>
        <p:nvGrpSpPr>
          <p:cNvPr id="3" name="Group 2"/>
          <p:cNvGrpSpPr/>
          <p:nvPr/>
        </p:nvGrpSpPr>
        <p:grpSpPr>
          <a:xfrm>
            <a:off x="2379133" y="1930401"/>
            <a:ext cx="4921690" cy="3541460"/>
            <a:chOff x="6750050" y="2843213"/>
            <a:chExt cx="1752600" cy="1735137"/>
          </a:xfrm>
        </p:grpSpPr>
        <p:sp>
          <p:nvSpPr>
            <p:cNvPr id="4" name="Rounded Rectangle 3"/>
            <p:cNvSpPr/>
            <p:nvPr/>
          </p:nvSpPr>
          <p:spPr>
            <a:xfrm>
              <a:off x="6750050" y="2843213"/>
              <a:ext cx="1752600" cy="1735137"/>
            </a:xfrm>
            <a:prstGeom prst="roundRect">
              <a:avLst>
                <a:gd name="adj" fmla="val 9818"/>
              </a:avLst>
            </a:prstGeom>
            <a:solidFill>
              <a:srgbClr val="DBDBDB"/>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5" name="TextBox 4"/>
            <p:cNvSpPr txBox="1"/>
            <p:nvPr/>
          </p:nvSpPr>
          <p:spPr>
            <a:xfrm>
              <a:off x="6838950" y="4374695"/>
              <a:ext cx="1555750" cy="157773"/>
            </a:xfrm>
            <a:prstGeom prst="rect">
              <a:avLst/>
            </a:prstGeom>
            <a:noFill/>
          </p:spPr>
          <p:txBody>
            <a:bodyPr wrap="square">
              <a:spAutoFit/>
            </a:bodyPr>
            <a:lstStyle/>
            <a:p>
              <a:pPr algn="ctr" fontAlgn="auto">
                <a:spcBef>
                  <a:spcPts val="0"/>
                </a:spcBef>
                <a:spcAft>
                  <a:spcPts val="0"/>
                </a:spcAft>
                <a:defRPr/>
              </a:pPr>
              <a:r>
                <a:rPr lang="en-US" sz="2000" b="1" dirty="0" smtClean="0">
                  <a:solidFill>
                    <a:schemeClr val="bg1">
                      <a:lumMod val="50000"/>
                    </a:schemeClr>
                  </a:solidFill>
                  <a:latin typeface="Arial"/>
                  <a:cs typeface="Arial"/>
                </a:rPr>
                <a:t>Game Server</a:t>
              </a:r>
              <a:endParaRPr lang="en-US" sz="2000" b="1" dirty="0">
                <a:solidFill>
                  <a:schemeClr val="bg1">
                    <a:lumMod val="50000"/>
                  </a:schemeClr>
                </a:solidFill>
                <a:latin typeface="Arial"/>
                <a:cs typeface="Arial"/>
              </a:endParaRPr>
            </a:p>
          </p:txBody>
        </p:sp>
      </p:grpSp>
      <p:grpSp>
        <p:nvGrpSpPr>
          <p:cNvPr id="7" name="Group 8"/>
          <p:cNvGrpSpPr/>
          <p:nvPr/>
        </p:nvGrpSpPr>
        <p:grpSpPr>
          <a:xfrm>
            <a:off x="770467" y="2396066"/>
            <a:ext cx="945387" cy="983506"/>
            <a:chOff x="770467" y="1566332"/>
            <a:chExt cx="945387" cy="983506"/>
          </a:xfrm>
        </p:grpSpPr>
        <p:pic>
          <p:nvPicPr>
            <p:cNvPr id="6" name="Picture 5" descr="User.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77400" y="1818318"/>
              <a:ext cx="731520" cy="731520"/>
            </a:xfrm>
            <a:prstGeom prst="rect">
              <a:avLst/>
            </a:prstGeom>
          </p:spPr>
        </p:pic>
        <p:sp>
          <p:nvSpPr>
            <p:cNvPr id="8" name="TextBox 7"/>
            <p:cNvSpPr txBox="1"/>
            <p:nvPr/>
          </p:nvSpPr>
          <p:spPr>
            <a:xfrm>
              <a:off x="770467" y="1566332"/>
              <a:ext cx="945387" cy="369332"/>
            </a:xfrm>
            <a:prstGeom prst="rect">
              <a:avLst/>
            </a:prstGeom>
            <a:noFill/>
          </p:spPr>
          <p:txBody>
            <a:bodyPr wrap="none" rtlCol="0">
              <a:spAutoFit/>
            </a:bodyPr>
            <a:lstStyle/>
            <a:p>
              <a:r>
                <a:rPr lang="en-GB" dirty="0" smtClean="0"/>
                <a:t>Player A</a:t>
              </a:r>
              <a:endParaRPr lang="en-GB" dirty="0"/>
            </a:p>
          </p:txBody>
        </p:sp>
      </p:grpSp>
      <p:grpSp>
        <p:nvGrpSpPr>
          <p:cNvPr id="9" name="Group 9"/>
          <p:cNvGrpSpPr/>
          <p:nvPr/>
        </p:nvGrpSpPr>
        <p:grpSpPr>
          <a:xfrm>
            <a:off x="770467" y="3716866"/>
            <a:ext cx="937372" cy="983506"/>
            <a:chOff x="770467" y="1566332"/>
            <a:chExt cx="937372" cy="983506"/>
          </a:xfrm>
        </p:grpSpPr>
        <p:pic>
          <p:nvPicPr>
            <p:cNvPr id="11" name="Picture 10" descr="User.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77400" y="1818318"/>
              <a:ext cx="731520" cy="731520"/>
            </a:xfrm>
            <a:prstGeom prst="rect">
              <a:avLst/>
            </a:prstGeom>
          </p:spPr>
        </p:pic>
        <p:sp>
          <p:nvSpPr>
            <p:cNvPr id="12" name="TextBox 11"/>
            <p:cNvSpPr txBox="1"/>
            <p:nvPr/>
          </p:nvSpPr>
          <p:spPr>
            <a:xfrm>
              <a:off x="770467" y="1566332"/>
              <a:ext cx="937372" cy="369332"/>
            </a:xfrm>
            <a:prstGeom prst="rect">
              <a:avLst/>
            </a:prstGeom>
            <a:noFill/>
          </p:spPr>
          <p:txBody>
            <a:bodyPr wrap="none" rtlCol="0">
              <a:spAutoFit/>
            </a:bodyPr>
            <a:lstStyle/>
            <a:p>
              <a:r>
                <a:rPr lang="en-GB" dirty="0" smtClean="0"/>
                <a:t>Player B</a:t>
              </a:r>
              <a:endParaRPr lang="en-GB" dirty="0"/>
            </a:p>
          </p:txBody>
        </p:sp>
      </p:grpSp>
      <p:grpSp>
        <p:nvGrpSpPr>
          <p:cNvPr id="10" name="Group 26"/>
          <p:cNvGrpSpPr/>
          <p:nvPr/>
        </p:nvGrpSpPr>
        <p:grpSpPr>
          <a:xfrm>
            <a:off x="7769258" y="2361104"/>
            <a:ext cx="881629" cy="1249256"/>
            <a:chOff x="7138492" y="1776903"/>
            <a:chExt cx="881629" cy="1249256"/>
          </a:xfrm>
        </p:grpSpPr>
        <p:pic>
          <p:nvPicPr>
            <p:cNvPr id="25" name="Picture 24" descr="S3.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138492" y="1776903"/>
              <a:ext cx="881629" cy="881629"/>
            </a:xfrm>
            <a:prstGeom prst="rect">
              <a:avLst/>
            </a:prstGeom>
          </p:spPr>
        </p:pic>
        <p:sp>
          <p:nvSpPr>
            <p:cNvPr id="26" name="TextBox 25"/>
            <p:cNvSpPr txBox="1"/>
            <p:nvPr/>
          </p:nvSpPr>
          <p:spPr>
            <a:xfrm>
              <a:off x="7361137" y="2626049"/>
              <a:ext cx="436338" cy="400110"/>
            </a:xfrm>
            <a:prstGeom prst="rect">
              <a:avLst/>
            </a:prstGeom>
            <a:noFill/>
          </p:spPr>
          <p:txBody>
            <a:bodyPr wrap="none" rtlCol="0">
              <a:spAutoFit/>
            </a:bodyPr>
            <a:lstStyle/>
            <a:p>
              <a:r>
                <a:rPr lang="en-GB" sz="2000" b="1" dirty="0" smtClean="0">
                  <a:solidFill>
                    <a:schemeClr val="accent6">
                      <a:lumMod val="75000"/>
                    </a:schemeClr>
                  </a:solidFill>
                </a:rPr>
                <a:t>S3</a:t>
              </a:r>
              <a:endParaRPr lang="en-GB" sz="1600" b="1" dirty="0">
                <a:solidFill>
                  <a:schemeClr val="accent6">
                    <a:lumMod val="75000"/>
                  </a:schemeClr>
                </a:solidFill>
              </a:endParaRPr>
            </a:p>
          </p:txBody>
        </p:sp>
      </p:grpSp>
      <p:cxnSp>
        <p:nvCxnSpPr>
          <p:cNvPr id="31" name="Straight Arrow Connector 30"/>
          <p:cNvCxnSpPr>
            <a:stCxn id="48" idx="7"/>
            <a:endCxn id="25" idx="1"/>
          </p:cNvCxnSpPr>
          <p:nvPr/>
        </p:nvCxnSpPr>
        <p:spPr>
          <a:xfrm flipV="1">
            <a:off x="6754926" y="2801919"/>
            <a:ext cx="1014332" cy="1721797"/>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18" name="Group 43"/>
          <p:cNvGrpSpPr/>
          <p:nvPr/>
        </p:nvGrpSpPr>
        <p:grpSpPr>
          <a:xfrm>
            <a:off x="5122333" y="3462865"/>
            <a:ext cx="1060418" cy="736602"/>
            <a:chOff x="4995332" y="1642532"/>
            <a:chExt cx="1060418" cy="736602"/>
          </a:xfrm>
        </p:grpSpPr>
        <p:sp>
          <p:nvSpPr>
            <p:cNvPr id="45" name="Oval 44"/>
            <p:cNvSpPr/>
            <p:nvPr/>
          </p:nvSpPr>
          <p:spPr>
            <a:xfrm>
              <a:off x="5343508" y="2015067"/>
              <a:ext cx="364067" cy="364067"/>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p:cNvSpPr txBox="1"/>
            <p:nvPr/>
          </p:nvSpPr>
          <p:spPr>
            <a:xfrm>
              <a:off x="4995332" y="1642532"/>
              <a:ext cx="1060418" cy="369332"/>
            </a:xfrm>
            <a:prstGeom prst="rect">
              <a:avLst/>
            </a:prstGeom>
            <a:noFill/>
          </p:spPr>
          <p:txBody>
            <a:bodyPr wrap="none" rtlCol="0">
              <a:spAutoFit/>
            </a:bodyPr>
            <a:lstStyle/>
            <a:p>
              <a:r>
                <a:rPr lang="en-GB" dirty="0" smtClean="0"/>
                <a:t>Worker C</a:t>
              </a:r>
              <a:endParaRPr lang="en-GB" dirty="0"/>
            </a:p>
          </p:txBody>
        </p:sp>
      </p:grpSp>
      <p:grpSp>
        <p:nvGrpSpPr>
          <p:cNvPr id="19" name="Group 46"/>
          <p:cNvGrpSpPr/>
          <p:nvPr/>
        </p:nvGrpSpPr>
        <p:grpSpPr>
          <a:xfrm>
            <a:off x="6095999" y="4097865"/>
            <a:ext cx="1052404" cy="736602"/>
            <a:chOff x="4995332" y="1642532"/>
            <a:chExt cx="1052404" cy="736602"/>
          </a:xfrm>
        </p:grpSpPr>
        <p:sp>
          <p:nvSpPr>
            <p:cNvPr id="48" name="Oval 47"/>
            <p:cNvSpPr/>
            <p:nvPr/>
          </p:nvSpPr>
          <p:spPr>
            <a:xfrm>
              <a:off x="5343508" y="2015067"/>
              <a:ext cx="364067" cy="364067"/>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p:cNvSpPr txBox="1"/>
            <p:nvPr/>
          </p:nvSpPr>
          <p:spPr>
            <a:xfrm>
              <a:off x="4995332" y="1642532"/>
              <a:ext cx="1052404" cy="369332"/>
            </a:xfrm>
            <a:prstGeom prst="rect">
              <a:avLst/>
            </a:prstGeom>
            <a:noFill/>
          </p:spPr>
          <p:txBody>
            <a:bodyPr wrap="none" rtlCol="0">
              <a:spAutoFit/>
            </a:bodyPr>
            <a:lstStyle/>
            <a:p>
              <a:r>
                <a:rPr lang="en-GB" dirty="0" smtClean="0"/>
                <a:t>Worker B</a:t>
              </a:r>
              <a:endParaRPr lang="en-GB" dirty="0"/>
            </a:p>
          </p:txBody>
        </p:sp>
      </p:grpSp>
      <p:grpSp>
        <p:nvGrpSpPr>
          <p:cNvPr id="21" name="Group 15"/>
          <p:cNvGrpSpPr/>
          <p:nvPr/>
        </p:nvGrpSpPr>
        <p:grpSpPr>
          <a:xfrm>
            <a:off x="3699934" y="2878666"/>
            <a:ext cx="1273875" cy="973666"/>
            <a:chOff x="2971800" y="2209799"/>
            <a:chExt cx="1273875" cy="973666"/>
          </a:xfrm>
        </p:grpSpPr>
        <p:sp>
          <p:nvSpPr>
            <p:cNvPr id="13" name="Oval 12"/>
            <p:cNvSpPr/>
            <p:nvPr/>
          </p:nvSpPr>
          <p:spPr>
            <a:xfrm>
              <a:off x="3308171" y="2582332"/>
              <a:ext cx="601133" cy="601133"/>
            </a:xfrm>
            <a:prstGeom prst="ellipse">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2971800" y="2209799"/>
              <a:ext cx="1273875" cy="369332"/>
            </a:xfrm>
            <a:prstGeom prst="rect">
              <a:avLst/>
            </a:prstGeom>
            <a:noFill/>
          </p:spPr>
          <p:txBody>
            <a:bodyPr wrap="none" rtlCol="0">
              <a:spAutoFit/>
            </a:bodyPr>
            <a:lstStyle/>
            <a:p>
              <a:r>
                <a:rPr lang="en-GB" dirty="0" smtClean="0"/>
                <a:t>Gatekeeper</a:t>
              </a:r>
              <a:endParaRPr lang="en-GB" dirty="0"/>
            </a:p>
          </p:txBody>
        </p:sp>
      </p:grpSp>
      <p:grpSp>
        <p:nvGrpSpPr>
          <p:cNvPr id="23" name="Group 22"/>
          <p:cNvGrpSpPr/>
          <p:nvPr/>
        </p:nvGrpSpPr>
        <p:grpSpPr>
          <a:xfrm>
            <a:off x="5561541" y="2285999"/>
            <a:ext cx="1060418" cy="736602"/>
            <a:chOff x="4995332" y="1642532"/>
            <a:chExt cx="1060418" cy="736602"/>
          </a:xfrm>
        </p:grpSpPr>
        <p:sp>
          <p:nvSpPr>
            <p:cNvPr id="14" name="Oval 13"/>
            <p:cNvSpPr/>
            <p:nvPr/>
          </p:nvSpPr>
          <p:spPr>
            <a:xfrm>
              <a:off x="5343508" y="2015067"/>
              <a:ext cx="364067" cy="364067"/>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4995332" y="1642532"/>
              <a:ext cx="1060418" cy="369332"/>
            </a:xfrm>
            <a:prstGeom prst="rect">
              <a:avLst/>
            </a:prstGeom>
            <a:noFill/>
          </p:spPr>
          <p:txBody>
            <a:bodyPr wrap="none" rtlCol="0">
              <a:spAutoFit/>
            </a:bodyPr>
            <a:lstStyle/>
            <a:p>
              <a:r>
                <a:rPr lang="en-GB" dirty="0" smtClean="0"/>
                <a:t>Worker A</a:t>
              </a:r>
              <a:endParaRPr lang="en-GB" dirty="0"/>
            </a:p>
          </p:txBody>
        </p:sp>
      </p:grpSp>
      <p:sp>
        <p:nvSpPr>
          <p:cNvPr id="54" name="Rectangle 53"/>
          <p:cNvSpPr/>
          <p:nvPr/>
        </p:nvSpPr>
        <p:spPr>
          <a:xfrm>
            <a:off x="2705100" y="2220807"/>
            <a:ext cx="335280" cy="29489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smtClean="0">
                <a:solidFill>
                  <a:schemeClr val="tx1"/>
                </a:solidFill>
              </a:rPr>
              <a:t>Request Handlers</a:t>
            </a:r>
            <a:endParaRPr lang="en-GB" dirty="0">
              <a:solidFill>
                <a:schemeClr val="tx1"/>
              </a:solidFill>
            </a:endParaRPr>
          </a:p>
        </p:txBody>
      </p:sp>
      <p:grpSp>
        <p:nvGrpSpPr>
          <p:cNvPr id="24" name="Group 65"/>
          <p:cNvGrpSpPr/>
          <p:nvPr/>
        </p:nvGrpSpPr>
        <p:grpSpPr>
          <a:xfrm>
            <a:off x="6272477" y="1219200"/>
            <a:ext cx="1759003" cy="369332"/>
            <a:chOff x="6272477" y="1219200"/>
            <a:chExt cx="1759003" cy="369332"/>
          </a:xfrm>
        </p:grpSpPr>
        <p:cxnSp>
          <p:nvCxnSpPr>
            <p:cNvPr id="63" name="Straight Arrow Connector 62"/>
            <p:cNvCxnSpPr/>
            <p:nvPr/>
          </p:nvCxnSpPr>
          <p:spPr>
            <a:xfrm>
              <a:off x="6272477" y="1582577"/>
              <a:ext cx="1759003" cy="0"/>
            </a:xfrm>
            <a:prstGeom prst="straightConnector1">
              <a:avLst/>
            </a:prstGeom>
            <a:ln w="1905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6431280" y="1219200"/>
              <a:ext cx="1502463" cy="369332"/>
            </a:xfrm>
            <a:prstGeom prst="rect">
              <a:avLst/>
            </a:prstGeom>
            <a:noFill/>
          </p:spPr>
          <p:txBody>
            <a:bodyPr wrap="none" rtlCol="0">
              <a:spAutoFit/>
            </a:bodyPr>
            <a:lstStyle/>
            <a:p>
              <a:r>
                <a:rPr lang="en-GB" dirty="0" smtClean="0"/>
                <a:t>Asynchronous</a:t>
              </a:r>
              <a:endParaRPr lang="en-GB" dirty="0"/>
            </a:p>
          </p:txBody>
        </p:sp>
      </p:grpSp>
      <p:cxnSp>
        <p:nvCxnSpPr>
          <p:cNvPr id="43" name="Straight Arrow Connector 42"/>
          <p:cNvCxnSpPr>
            <a:stCxn id="48" idx="2"/>
            <a:endCxn id="13" idx="5"/>
          </p:cNvCxnSpPr>
          <p:nvPr/>
        </p:nvCxnSpPr>
        <p:spPr>
          <a:xfrm flipH="1" flipV="1">
            <a:off x="4549404" y="3764298"/>
            <a:ext cx="1894771" cy="888136"/>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trips dir="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Stateful Server</a:t>
            </a:r>
            <a:endParaRPr lang="en-GB" dirty="0"/>
          </a:p>
        </p:txBody>
      </p:sp>
      <p:grpSp>
        <p:nvGrpSpPr>
          <p:cNvPr id="3" name="Group 2"/>
          <p:cNvGrpSpPr/>
          <p:nvPr/>
        </p:nvGrpSpPr>
        <p:grpSpPr>
          <a:xfrm>
            <a:off x="2379133" y="1930401"/>
            <a:ext cx="4921690" cy="3541460"/>
            <a:chOff x="6750050" y="2843213"/>
            <a:chExt cx="1752600" cy="1735137"/>
          </a:xfrm>
        </p:grpSpPr>
        <p:sp>
          <p:nvSpPr>
            <p:cNvPr id="4" name="Rounded Rectangle 3"/>
            <p:cNvSpPr/>
            <p:nvPr/>
          </p:nvSpPr>
          <p:spPr>
            <a:xfrm>
              <a:off x="6750050" y="2843213"/>
              <a:ext cx="1752600" cy="1735137"/>
            </a:xfrm>
            <a:prstGeom prst="roundRect">
              <a:avLst>
                <a:gd name="adj" fmla="val 9818"/>
              </a:avLst>
            </a:prstGeom>
            <a:solidFill>
              <a:srgbClr val="DBDBDB"/>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5" name="TextBox 4"/>
            <p:cNvSpPr txBox="1"/>
            <p:nvPr/>
          </p:nvSpPr>
          <p:spPr>
            <a:xfrm>
              <a:off x="6838950" y="4374695"/>
              <a:ext cx="1555750" cy="157773"/>
            </a:xfrm>
            <a:prstGeom prst="rect">
              <a:avLst/>
            </a:prstGeom>
            <a:noFill/>
          </p:spPr>
          <p:txBody>
            <a:bodyPr wrap="square">
              <a:spAutoFit/>
            </a:bodyPr>
            <a:lstStyle/>
            <a:p>
              <a:pPr algn="ctr" fontAlgn="auto">
                <a:spcBef>
                  <a:spcPts val="0"/>
                </a:spcBef>
                <a:spcAft>
                  <a:spcPts val="0"/>
                </a:spcAft>
                <a:defRPr/>
              </a:pPr>
              <a:r>
                <a:rPr lang="en-US" sz="2000" b="1" dirty="0" smtClean="0">
                  <a:solidFill>
                    <a:schemeClr val="bg1">
                      <a:lumMod val="50000"/>
                    </a:schemeClr>
                  </a:solidFill>
                  <a:latin typeface="Arial"/>
                  <a:cs typeface="Arial"/>
                </a:rPr>
                <a:t>Game Server</a:t>
              </a:r>
              <a:endParaRPr lang="en-US" sz="2000" b="1" dirty="0">
                <a:solidFill>
                  <a:schemeClr val="bg1">
                    <a:lumMod val="50000"/>
                  </a:schemeClr>
                </a:solidFill>
                <a:latin typeface="Arial"/>
                <a:cs typeface="Arial"/>
              </a:endParaRPr>
            </a:p>
          </p:txBody>
        </p:sp>
      </p:grpSp>
      <p:grpSp>
        <p:nvGrpSpPr>
          <p:cNvPr id="7" name="Group 8"/>
          <p:cNvGrpSpPr/>
          <p:nvPr/>
        </p:nvGrpSpPr>
        <p:grpSpPr>
          <a:xfrm>
            <a:off x="770467" y="2396066"/>
            <a:ext cx="945387" cy="983506"/>
            <a:chOff x="770467" y="1566332"/>
            <a:chExt cx="945387" cy="983506"/>
          </a:xfrm>
        </p:grpSpPr>
        <p:pic>
          <p:nvPicPr>
            <p:cNvPr id="6" name="Picture 5" descr="User.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77400" y="1818318"/>
              <a:ext cx="731520" cy="731520"/>
            </a:xfrm>
            <a:prstGeom prst="rect">
              <a:avLst/>
            </a:prstGeom>
          </p:spPr>
        </p:pic>
        <p:sp>
          <p:nvSpPr>
            <p:cNvPr id="8" name="TextBox 7"/>
            <p:cNvSpPr txBox="1"/>
            <p:nvPr/>
          </p:nvSpPr>
          <p:spPr>
            <a:xfrm>
              <a:off x="770467" y="1566332"/>
              <a:ext cx="945387" cy="369332"/>
            </a:xfrm>
            <a:prstGeom prst="rect">
              <a:avLst/>
            </a:prstGeom>
            <a:noFill/>
          </p:spPr>
          <p:txBody>
            <a:bodyPr wrap="none" rtlCol="0">
              <a:spAutoFit/>
            </a:bodyPr>
            <a:lstStyle/>
            <a:p>
              <a:r>
                <a:rPr lang="en-GB" dirty="0" smtClean="0"/>
                <a:t>Player A</a:t>
              </a:r>
              <a:endParaRPr lang="en-GB" dirty="0"/>
            </a:p>
          </p:txBody>
        </p:sp>
      </p:grpSp>
      <p:grpSp>
        <p:nvGrpSpPr>
          <p:cNvPr id="9" name="Group 9"/>
          <p:cNvGrpSpPr/>
          <p:nvPr/>
        </p:nvGrpSpPr>
        <p:grpSpPr>
          <a:xfrm>
            <a:off x="770467" y="3716866"/>
            <a:ext cx="937372" cy="983506"/>
            <a:chOff x="770467" y="1566332"/>
            <a:chExt cx="937372" cy="983506"/>
          </a:xfrm>
        </p:grpSpPr>
        <p:pic>
          <p:nvPicPr>
            <p:cNvPr id="11" name="Picture 10" descr="User.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77400" y="1818318"/>
              <a:ext cx="731520" cy="731520"/>
            </a:xfrm>
            <a:prstGeom prst="rect">
              <a:avLst/>
            </a:prstGeom>
          </p:spPr>
        </p:pic>
        <p:sp>
          <p:nvSpPr>
            <p:cNvPr id="12" name="TextBox 11"/>
            <p:cNvSpPr txBox="1"/>
            <p:nvPr/>
          </p:nvSpPr>
          <p:spPr>
            <a:xfrm>
              <a:off x="770467" y="1566332"/>
              <a:ext cx="937372" cy="369332"/>
            </a:xfrm>
            <a:prstGeom prst="rect">
              <a:avLst/>
            </a:prstGeom>
            <a:noFill/>
          </p:spPr>
          <p:txBody>
            <a:bodyPr wrap="none" rtlCol="0">
              <a:spAutoFit/>
            </a:bodyPr>
            <a:lstStyle/>
            <a:p>
              <a:r>
                <a:rPr lang="en-GB" dirty="0" smtClean="0"/>
                <a:t>Player B</a:t>
              </a:r>
              <a:endParaRPr lang="en-GB" dirty="0"/>
            </a:p>
          </p:txBody>
        </p:sp>
      </p:grpSp>
      <p:grpSp>
        <p:nvGrpSpPr>
          <p:cNvPr id="10" name="Group 26"/>
          <p:cNvGrpSpPr/>
          <p:nvPr/>
        </p:nvGrpSpPr>
        <p:grpSpPr>
          <a:xfrm>
            <a:off x="7769258" y="2361104"/>
            <a:ext cx="881629" cy="1249256"/>
            <a:chOff x="7138492" y="1776903"/>
            <a:chExt cx="881629" cy="1249256"/>
          </a:xfrm>
        </p:grpSpPr>
        <p:pic>
          <p:nvPicPr>
            <p:cNvPr id="25" name="Picture 24" descr="S3.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138492" y="1776903"/>
              <a:ext cx="881629" cy="881629"/>
            </a:xfrm>
            <a:prstGeom prst="rect">
              <a:avLst/>
            </a:prstGeom>
          </p:spPr>
        </p:pic>
        <p:sp>
          <p:nvSpPr>
            <p:cNvPr id="26" name="TextBox 25"/>
            <p:cNvSpPr txBox="1"/>
            <p:nvPr/>
          </p:nvSpPr>
          <p:spPr>
            <a:xfrm>
              <a:off x="7361137" y="2626049"/>
              <a:ext cx="436338" cy="400110"/>
            </a:xfrm>
            <a:prstGeom prst="rect">
              <a:avLst/>
            </a:prstGeom>
            <a:noFill/>
          </p:spPr>
          <p:txBody>
            <a:bodyPr wrap="none" rtlCol="0">
              <a:spAutoFit/>
            </a:bodyPr>
            <a:lstStyle/>
            <a:p>
              <a:r>
                <a:rPr lang="en-GB" sz="2000" b="1" dirty="0" smtClean="0">
                  <a:solidFill>
                    <a:schemeClr val="accent6">
                      <a:lumMod val="75000"/>
                    </a:schemeClr>
                  </a:solidFill>
                </a:rPr>
                <a:t>S3</a:t>
              </a:r>
              <a:endParaRPr lang="en-GB" sz="1600" b="1" dirty="0">
                <a:solidFill>
                  <a:schemeClr val="accent6">
                    <a:lumMod val="75000"/>
                  </a:schemeClr>
                </a:solidFill>
              </a:endParaRPr>
            </a:p>
          </p:txBody>
        </p:sp>
      </p:grpSp>
      <p:grpSp>
        <p:nvGrpSpPr>
          <p:cNvPr id="16" name="Group 43"/>
          <p:cNvGrpSpPr/>
          <p:nvPr/>
        </p:nvGrpSpPr>
        <p:grpSpPr>
          <a:xfrm>
            <a:off x="5122333" y="3462865"/>
            <a:ext cx="1060418" cy="736602"/>
            <a:chOff x="4995332" y="1642532"/>
            <a:chExt cx="1060418" cy="736602"/>
          </a:xfrm>
        </p:grpSpPr>
        <p:sp>
          <p:nvSpPr>
            <p:cNvPr id="45" name="Oval 44"/>
            <p:cNvSpPr/>
            <p:nvPr/>
          </p:nvSpPr>
          <p:spPr>
            <a:xfrm>
              <a:off x="5343508" y="2015067"/>
              <a:ext cx="364067" cy="364067"/>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p:cNvSpPr txBox="1"/>
            <p:nvPr/>
          </p:nvSpPr>
          <p:spPr>
            <a:xfrm>
              <a:off x="4995332" y="1642532"/>
              <a:ext cx="1060418" cy="369332"/>
            </a:xfrm>
            <a:prstGeom prst="rect">
              <a:avLst/>
            </a:prstGeom>
            <a:noFill/>
          </p:spPr>
          <p:txBody>
            <a:bodyPr wrap="none" rtlCol="0">
              <a:spAutoFit/>
            </a:bodyPr>
            <a:lstStyle/>
            <a:p>
              <a:r>
                <a:rPr lang="en-GB" dirty="0" smtClean="0"/>
                <a:t>Worker C</a:t>
              </a:r>
              <a:endParaRPr lang="en-GB" dirty="0"/>
            </a:p>
          </p:txBody>
        </p:sp>
      </p:grpSp>
      <p:grpSp>
        <p:nvGrpSpPr>
          <p:cNvPr id="19" name="Group 15"/>
          <p:cNvGrpSpPr/>
          <p:nvPr/>
        </p:nvGrpSpPr>
        <p:grpSpPr>
          <a:xfrm>
            <a:off x="3699934" y="2878666"/>
            <a:ext cx="1273875" cy="973666"/>
            <a:chOff x="2971800" y="2209799"/>
            <a:chExt cx="1273875" cy="973666"/>
          </a:xfrm>
        </p:grpSpPr>
        <p:sp>
          <p:nvSpPr>
            <p:cNvPr id="13" name="Oval 12"/>
            <p:cNvSpPr/>
            <p:nvPr/>
          </p:nvSpPr>
          <p:spPr>
            <a:xfrm>
              <a:off x="3308171" y="2582332"/>
              <a:ext cx="601133" cy="601133"/>
            </a:xfrm>
            <a:prstGeom prst="ellipse">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2971800" y="2209799"/>
              <a:ext cx="1273875" cy="369332"/>
            </a:xfrm>
            <a:prstGeom prst="rect">
              <a:avLst/>
            </a:prstGeom>
            <a:noFill/>
          </p:spPr>
          <p:txBody>
            <a:bodyPr wrap="none" rtlCol="0">
              <a:spAutoFit/>
            </a:bodyPr>
            <a:lstStyle/>
            <a:p>
              <a:r>
                <a:rPr lang="en-GB" dirty="0" smtClean="0"/>
                <a:t>Gatekeeper</a:t>
              </a:r>
              <a:endParaRPr lang="en-GB" dirty="0"/>
            </a:p>
          </p:txBody>
        </p:sp>
      </p:grpSp>
      <p:grpSp>
        <p:nvGrpSpPr>
          <p:cNvPr id="20" name="Group 22"/>
          <p:cNvGrpSpPr/>
          <p:nvPr/>
        </p:nvGrpSpPr>
        <p:grpSpPr>
          <a:xfrm>
            <a:off x="5561541" y="2285999"/>
            <a:ext cx="1060418" cy="736602"/>
            <a:chOff x="4995332" y="1642532"/>
            <a:chExt cx="1060418" cy="736602"/>
          </a:xfrm>
        </p:grpSpPr>
        <p:sp>
          <p:nvSpPr>
            <p:cNvPr id="14" name="Oval 13"/>
            <p:cNvSpPr/>
            <p:nvPr/>
          </p:nvSpPr>
          <p:spPr>
            <a:xfrm>
              <a:off x="5343508" y="2015067"/>
              <a:ext cx="364067" cy="364067"/>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4995332" y="1642532"/>
              <a:ext cx="1060418" cy="369332"/>
            </a:xfrm>
            <a:prstGeom prst="rect">
              <a:avLst/>
            </a:prstGeom>
            <a:noFill/>
          </p:spPr>
          <p:txBody>
            <a:bodyPr wrap="none" rtlCol="0">
              <a:spAutoFit/>
            </a:bodyPr>
            <a:lstStyle/>
            <a:p>
              <a:r>
                <a:rPr lang="en-GB" dirty="0" smtClean="0"/>
                <a:t>Worker A</a:t>
              </a:r>
              <a:endParaRPr lang="en-GB" dirty="0"/>
            </a:p>
          </p:txBody>
        </p:sp>
      </p:grpSp>
      <p:sp>
        <p:nvSpPr>
          <p:cNvPr id="54" name="Rectangle 53"/>
          <p:cNvSpPr/>
          <p:nvPr/>
        </p:nvSpPr>
        <p:spPr>
          <a:xfrm>
            <a:off x="2705100" y="2220807"/>
            <a:ext cx="335280" cy="29489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smtClean="0">
                <a:solidFill>
                  <a:schemeClr val="tx1"/>
                </a:solidFill>
              </a:rPr>
              <a:t>Request Handlers</a:t>
            </a:r>
            <a:endParaRPr lang="en-GB" dirty="0">
              <a:solidFill>
                <a:schemeClr val="tx1"/>
              </a:solidFill>
            </a:endParaRPr>
          </a:p>
        </p:txBody>
      </p:sp>
      <p:grpSp>
        <p:nvGrpSpPr>
          <p:cNvPr id="21" name="Group 65"/>
          <p:cNvGrpSpPr/>
          <p:nvPr/>
        </p:nvGrpSpPr>
        <p:grpSpPr>
          <a:xfrm>
            <a:off x="6272477" y="1219200"/>
            <a:ext cx="1759003" cy="369332"/>
            <a:chOff x="6272477" y="1219200"/>
            <a:chExt cx="1759003" cy="369332"/>
          </a:xfrm>
        </p:grpSpPr>
        <p:cxnSp>
          <p:nvCxnSpPr>
            <p:cNvPr id="63" name="Straight Arrow Connector 62"/>
            <p:cNvCxnSpPr/>
            <p:nvPr/>
          </p:nvCxnSpPr>
          <p:spPr>
            <a:xfrm>
              <a:off x="6272477" y="1582577"/>
              <a:ext cx="1759003" cy="0"/>
            </a:xfrm>
            <a:prstGeom prst="straightConnector1">
              <a:avLst/>
            </a:prstGeom>
            <a:ln w="1905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6431280" y="1219200"/>
              <a:ext cx="1502463" cy="369332"/>
            </a:xfrm>
            <a:prstGeom prst="rect">
              <a:avLst/>
            </a:prstGeom>
            <a:noFill/>
          </p:spPr>
          <p:txBody>
            <a:bodyPr wrap="none" rtlCol="0">
              <a:spAutoFit/>
            </a:bodyPr>
            <a:lstStyle/>
            <a:p>
              <a:r>
                <a:rPr lang="en-GB" dirty="0" smtClean="0"/>
                <a:t>Asynchronous</a:t>
              </a:r>
              <a:endParaRPr lang="en-GB" dirty="0"/>
            </a:p>
          </p:txBody>
        </p:sp>
      </p:grpSp>
    </p:spTree>
  </p:cSld>
  <p:clrMapOvr>
    <a:masterClrMapping/>
  </p:clrMapOvr>
  <p:transition spd="med">
    <p:strips dir="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Stateful Server</a:t>
            </a:r>
            <a:endParaRPr lang="en-GB" dirty="0"/>
          </a:p>
        </p:txBody>
      </p:sp>
      <p:grpSp>
        <p:nvGrpSpPr>
          <p:cNvPr id="3" name="Group 2"/>
          <p:cNvGrpSpPr/>
          <p:nvPr/>
        </p:nvGrpSpPr>
        <p:grpSpPr>
          <a:xfrm>
            <a:off x="2379133" y="1930401"/>
            <a:ext cx="4921690" cy="3541460"/>
            <a:chOff x="6750050" y="2843213"/>
            <a:chExt cx="1752600" cy="1735137"/>
          </a:xfrm>
        </p:grpSpPr>
        <p:sp>
          <p:nvSpPr>
            <p:cNvPr id="4" name="Rounded Rectangle 3"/>
            <p:cNvSpPr/>
            <p:nvPr/>
          </p:nvSpPr>
          <p:spPr>
            <a:xfrm>
              <a:off x="6750050" y="2843213"/>
              <a:ext cx="1752600" cy="1735137"/>
            </a:xfrm>
            <a:prstGeom prst="roundRect">
              <a:avLst>
                <a:gd name="adj" fmla="val 9818"/>
              </a:avLst>
            </a:prstGeom>
            <a:solidFill>
              <a:srgbClr val="DBDBDB"/>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5" name="TextBox 4"/>
            <p:cNvSpPr txBox="1"/>
            <p:nvPr/>
          </p:nvSpPr>
          <p:spPr>
            <a:xfrm>
              <a:off x="6838950" y="4374695"/>
              <a:ext cx="1555750" cy="157773"/>
            </a:xfrm>
            <a:prstGeom prst="rect">
              <a:avLst/>
            </a:prstGeom>
            <a:noFill/>
          </p:spPr>
          <p:txBody>
            <a:bodyPr wrap="square">
              <a:spAutoFit/>
            </a:bodyPr>
            <a:lstStyle/>
            <a:p>
              <a:pPr algn="ctr" fontAlgn="auto">
                <a:spcBef>
                  <a:spcPts val="0"/>
                </a:spcBef>
                <a:spcAft>
                  <a:spcPts val="0"/>
                </a:spcAft>
                <a:defRPr/>
              </a:pPr>
              <a:r>
                <a:rPr lang="en-US" sz="2000" b="1" dirty="0" smtClean="0">
                  <a:solidFill>
                    <a:schemeClr val="bg1">
                      <a:lumMod val="50000"/>
                    </a:schemeClr>
                  </a:solidFill>
                  <a:latin typeface="Arial"/>
                  <a:cs typeface="Arial"/>
                </a:rPr>
                <a:t>Game Server</a:t>
              </a:r>
              <a:endParaRPr lang="en-US" sz="2000" b="1" dirty="0">
                <a:solidFill>
                  <a:schemeClr val="bg1">
                    <a:lumMod val="50000"/>
                  </a:schemeClr>
                </a:solidFill>
                <a:latin typeface="Arial"/>
                <a:cs typeface="Arial"/>
              </a:endParaRPr>
            </a:p>
          </p:txBody>
        </p:sp>
      </p:grpSp>
      <p:grpSp>
        <p:nvGrpSpPr>
          <p:cNvPr id="7" name="Group 8"/>
          <p:cNvGrpSpPr/>
          <p:nvPr/>
        </p:nvGrpSpPr>
        <p:grpSpPr>
          <a:xfrm>
            <a:off x="770467" y="2396066"/>
            <a:ext cx="945387" cy="983506"/>
            <a:chOff x="770467" y="1566332"/>
            <a:chExt cx="945387" cy="983506"/>
          </a:xfrm>
        </p:grpSpPr>
        <p:pic>
          <p:nvPicPr>
            <p:cNvPr id="6" name="Picture 5" descr="User.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77400" y="1818318"/>
              <a:ext cx="731520" cy="731520"/>
            </a:xfrm>
            <a:prstGeom prst="rect">
              <a:avLst/>
            </a:prstGeom>
          </p:spPr>
        </p:pic>
        <p:sp>
          <p:nvSpPr>
            <p:cNvPr id="8" name="TextBox 7"/>
            <p:cNvSpPr txBox="1"/>
            <p:nvPr/>
          </p:nvSpPr>
          <p:spPr>
            <a:xfrm>
              <a:off x="770467" y="1566332"/>
              <a:ext cx="945387" cy="369332"/>
            </a:xfrm>
            <a:prstGeom prst="rect">
              <a:avLst/>
            </a:prstGeom>
            <a:noFill/>
          </p:spPr>
          <p:txBody>
            <a:bodyPr wrap="none" rtlCol="0">
              <a:spAutoFit/>
            </a:bodyPr>
            <a:lstStyle/>
            <a:p>
              <a:r>
                <a:rPr lang="en-GB" dirty="0" smtClean="0"/>
                <a:t>Player A</a:t>
              </a:r>
              <a:endParaRPr lang="en-GB" dirty="0"/>
            </a:p>
          </p:txBody>
        </p:sp>
      </p:grpSp>
      <p:grpSp>
        <p:nvGrpSpPr>
          <p:cNvPr id="9" name="Group 9"/>
          <p:cNvGrpSpPr/>
          <p:nvPr/>
        </p:nvGrpSpPr>
        <p:grpSpPr>
          <a:xfrm>
            <a:off x="770467" y="3716866"/>
            <a:ext cx="937372" cy="983506"/>
            <a:chOff x="770467" y="1566332"/>
            <a:chExt cx="937372" cy="983506"/>
          </a:xfrm>
        </p:grpSpPr>
        <p:pic>
          <p:nvPicPr>
            <p:cNvPr id="11" name="Picture 10" descr="User.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77400" y="1818318"/>
              <a:ext cx="731520" cy="731520"/>
            </a:xfrm>
            <a:prstGeom prst="rect">
              <a:avLst/>
            </a:prstGeom>
          </p:spPr>
        </p:pic>
        <p:sp>
          <p:nvSpPr>
            <p:cNvPr id="12" name="TextBox 11"/>
            <p:cNvSpPr txBox="1"/>
            <p:nvPr/>
          </p:nvSpPr>
          <p:spPr>
            <a:xfrm>
              <a:off x="770467" y="1566332"/>
              <a:ext cx="937372" cy="369332"/>
            </a:xfrm>
            <a:prstGeom prst="rect">
              <a:avLst/>
            </a:prstGeom>
            <a:noFill/>
          </p:spPr>
          <p:txBody>
            <a:bodyPr wrap="none" rtlCol="0">
              <a:spAutoFit/>
            </a:bodyPr>
            <a:lstStyle/>
            <a:p>
              <a:r>
                <a:rPr lang="en-GB" dirty="0" smtClean="0"/>
                <a:t>Player B</a:t>
              </a:r>
              <a:endParaRPr lang="en-GB" dirty="0"/>
            </a:p>
          </p:txBody>
        </p:sp>
      </p:grpSp>
      <p:cxnSp>
        <p:nvCxnSpPr>
          <p:cNvPr id="20" name="Straight Arrow Connector 19"/>
          <p:cNvCxnSpPr>
            <a:stCxn id="11" idx="3"/>
          </p:cNvCxnSpPr>
          <p:nvPr/>
        </p:nvCxnSpPr>
        <p:spPr>
          <a:xfrm flipV="1">
            <a:off x="1608920" y="4221689"/>
            <a:ext cx="1086655" cy="1129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0" name="Group 26"/>
          <p:cNvGrpSpPr/>
          <p:nvPr/>
        </p:nvGrpSpPr>
        <p:grpSpPr>
          <a:xfrm>
            <a:off x="7769258" y="2361104"/>
            <a:ext cx="881629" cy="1249256"/>
            <a:chOff x="7138492" y="1776903"/>
            <a:chExt cx="881629" cy="1249256"/>
          </a:xfrm>
        </p:grpSpPr>
        <p:pic>
          <p:nvPicPr>
            <p:cNvPr id="25" name="Picture 24" descr="S3.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138492" y="1776903"/>
              <a:ext cx="881629" cy="881629"/>
            </a:xfrm>
            <a:prstGeom prst="rect">
              <a:avLst/>
            </a:prstGeom>
          </p:spPr>
        </p:pic>
        <p:sp>
          <p:nvSpPr>
            <p:cNvPr id="26" name="TextBox 25"/>
            <p:cNvSpPr txBox="1"/>
            <p:nvPr/>
          </p:nvSpPr>
          <p:spPr>
            <a:xfrm>
              <a:off x="7361137" y="2626049"/>
              <a:ext cx="436338" cy="400110"/>
            </a:xfrm>
            <a:prstGeom prst="rect">
              <a:avLst/>
            </a:prstGeom>
            <a:noFill/>
          </p:spPr>
          <p:txBody>
            <a:bodyPr wrap="none" rtlCol="0">
              <a:spAutoFit/>
            </a:bodyPr>
            <a:lstStyle/>
            <a:p>
              <a:r>
                <a:rPr lang="en-GB" sz="2000" b="1" dirty="0" smtClean="0">
                  <a:solidFill>
                    <a:schemeClr val="accent6">
                      <a:lumMod val="75000"/>
                    </a:schemeClr>
                  </a:solidFill>
                </a:rPr>
                <a:t>S3</a:t>
              </a:r>
              <a:endParaRPr lang="en-GB" sz="1600" b="1" dirty="0">
                <a:solidFill>
                  <a:schemeClr val="accent6">
                    <a:lumMod val="75000"/>
                  </a:schemeClr>
                </a:solidFill>
              </a:endParaRPr>
            </a:p>
          </p:txBody>
        </p:sp>
      </p:grpSp>
      <p:grpSp>
        <p:nvGrpSpPr>
          <p:cNvPr id="18" name="Group 43"/>
          <p:cNvGrpSpPr/>
          <p:nvPr/>
        </p:nvGrpSpPr>
        <p:grpSpPr>
          <a:xfrm>
            <a:off x="5122333" y="3462865"/>
            <a:ext cx="1060418" cy="736602"/>
            <a:chOff x="4995332" y="1642532"/>
            <a:chExt cx="1060418" cy="736602"/>
          </a:xfrm>
        </p:grpSpPr>
        <p:sp>
          <p:nvSpPr>
            <p:cNvPr id="45" name="Oval 44"/>
            <p:cNvSpPr/>
            <p:nvPr/>
          </p:nvSpPr>
          <p:spPr>
            <a:xfrm>
              <a:off x="5343508" y="2015067"/>
              <a:ext cx="364067" cy="364067"/>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p:cNvSpPr txBox="1"/>
            <p:nvPr/>
          </p:nvSpPr>
          <p:spPr>
            <a:xfrm>
              <a:off x="4995332" y="1642532"/>
              <a:ext cx="1060418" cy="369332"/>
            </a:xfrm>
            <a:prstGeom prst="rect">
              <a:avLst/>
            </a:prstGeom>
            <a:noFill/>
          </p:spPr>
          <p:txBody>
            <a:bodyPr wrap="none" rtlCol="0">
              <a:spAutoFit/>
            </a:bodyPr>
            <a:lstStyle/>
            <a:p>
              <a:r>
                <a:rPr lang="en-GB" dirty="0" smtClean="0"/>
                <a:t>Worker C</a:t>
              </a:r>
              <a:endParaRPr lang="en-GB" dirty="0"/>
            </a:p>
          </p:txBody>
        </p:sp>
      </p:grpSp>
      <p:grpSp>
        <p:nvGrpSpPr>
          <p:cNvPr id="23" name="Group 22"/>
          <p:cNvGrpSpPr/>
          <p:nvPr/>
        </p:nvGrpSpPr>
        <p:grpSpPr>
          <a:xfrm>
            <a:off x="5561541" y="2285999"/>
            <a:ext cx="1060418" cy="736602"/>
            <a:chOff x="4995332" y="1642532"/>
            <a:chExt cx="1060418" cy="736602"/>
          </a:xfrm>
        </p:grpSpPr>
        <p:sp>
          <p:nvSpPr>
            <p:cNvPr id="14" name="Oval 13"/>
            <p:cNvSpPr/>
            <p:nvPr/>
          </p:nvSpPr>
          <p:spPr>
            <a:xfrm>
              <a:off x="5343508" y="2015067"/>
              <a:ext cx="364067" cy="364067"/>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4995332" y="1642532"/>
              <a:ext cx="1060418" cy="369332"/>
            </a:xfrm>
            <a:prstGeom prst="rect">
              <a:avLst/>
            </a:prstGeom>
            <a:noFill/>
          </p:spPr>
          <p:txBody>
            <a:bodyPr wrap="none" rtlCol="0">
              <a:spAutoFit/>
            </a:bodyPr>
            <a:lstStyle/>
            <a:p>
              <a:r>
                <a:rPr lang="en-GB" dirty="0" smtClean="0"/>
                <a:t>Worker A</a:t>
              </a:r>
              <a:endParaRPr lang="en-GB" dirty="0"/>
            </a:p>
          </p:txBody>
        </p:sp>
      </p:grpSp>
      <p:sp>
        <p:nvSpPr>
          <p:cNvPr id="54" name="Rectangle 53"/>
          <p:cNvSpPr/>
          <p:nvPr/>
        </p:nvSpPr>
        <p:spPr>
          <a:xfrm>
            <a:off x="2705100" y="2220807"/>
            <a:ext cx="335280" cy="29489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smtClean="0">
                <a:solidFill>
                  <a:schemeClr val="tx1"/>
                </a:solidFill>
              </a:rPr>
              <a:t>Request Handlers</a:t>
            </a:r>
            <a:endParaRPr lang="en-GB" dirty="0">
              <a:solidFill>
                <a:schemeClr val="tx1"/>
              </a:solidFill>
            </a:endParaRPr>
          </a:p>
        </p:txBody>
      </p:sp>
      <p:cxnSp>
        <p:nvCxnSpPr>
          <p:cNvPr id="57" name="Straight Arrow Connector 56"/>
          <p:cNvCxnSpPr>
            <a:endCxn id="13" idx="3"/>
          </p:cNvCxnSpPr>
          <p:nvPr/>
        </p:nvCxnSpPr>
        <p:spPr>
          <a:xfrm flipV="1">
            <a:off x="3032908" y="3764298"/>
            <a:ext cx="1091431" cy="400452"/>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3038475" y="3567113"/>
            <a:ext cx="1243013" cy="466725"/>
          </a:xfrm>
          <a:prstGeom prst="straightConnector1">
            <a:avLst/>
          </a:prstGeom>
          <a:ln w="1905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 name="Group 15"/>
          <p:cNvGrpSpPr/>
          <p:nvPr/>
        </p:nvGrpSpPr>
        <p:grpSpPr>
          <a:xfrm>
            <a:off x="3699934" y="2878666"/>
            <a:ext cx="1273875" cy="973666"/>
            <a:chOff x="2971800" y="2209799"/>
            <a:chExt cx="1273875" cy="973666"/>
          </a:xfrm>
        </p:grpSpPr>
        <p:sp>
          <p:nvSpPr>
            <p:cNvPr id="13" name="Oval 12"/>
            <p:cNvSpPr/>
            <p:nvPr/>
          </p:nvSpPr>
          <p:spPr>
            <a:xfrm>
              <a:off x="3308171" y="2582332"/>
              <a:ext cx="601133" cy="601133"/>
            </a:xfrm>
            <a:prstGeom prst="ellipse">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2971800" y="2209799"/>
              <a:ext cx="1273875" cy="369332"/>
            </a:xfrm>
            <a:prstGeom prst="rect">
              <a:avLst/>
            </a:prstGeom>
            <a:noFill/>
          </p:spPr>
          <p:txBody>
            <a:bodyPr wrap="none" rtlCol="0">
              <a:spAutoFit/>
            </a:bodyPr>
            <a:lstStyle/>
            <a:p>
              <a:r>
                <a:rPr lang="en-GB" dirty="0" smtClean="0"/>
                <a:t>Gatekeeper</a:t>
              </a:r>
              <a:endParaRPr lang="en-GB" dirty="0"/>
            </a:p>
          </p:txBody>
        </p:sp>
      </p:grpSp>
      <p:grpSp>
        <p:nvGrpSpPr>
          <p:cNvPr id="40" name="Group 39"/>
          <p:cNvGrpSpPr/>
          <p:nvPr/>
        </p:nvGrpSpPr>
        <p:grpSpPr>
          <a:xfrm>
            <a:off x="6272477" y="1219200"/>
            <a:ext cx="1759003" cy="369332"/>
            <a:chOff x="6272477" y="1219200"/>
            <a:chExt cx="1759003" cy="369332"/>
          </a:xfrm>
        </p:grpSpPr>
        <p:cxnSp>
          <p:nvCxnSpPr>
            <p:cNvPr id="41" name="Straight Arrow Connector 40"/>
            <p:cNvCxnSpPr/>
            <p:nvPr/>
          </p:nvCxnSpPr>
          <p:spPr>
            <a:xfrm>
              <a:off x="6272477" y="1582577"/>
              <a:ext cx="1759003" cy="0"/>
            </a:xfrm>
            <a:prstGeom prst="straightConnector1">
              <a:avLst/>
            </a:prstGeom>
            <a:ln w="1905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431280" y="1219200"/>
              <a:ext cx="1502463" cy="369332"/>
            </a:xfrm>
            <a:prstGeom prst="rect">
              <a:avLst/>
            </a:prstGeom>
            <a:noFill/>
          </p:spPr>
          <p:txBody>
            <a:bodyPr wrap="none" rtlCol="0">
              <a:spAutoFit/>
            </a:bodyPr>
            <a:lstStyle/>
            <a:p>
              <a:r>
                <a:rPr lang="en-GB" dirty="0" smtClean="0"/>
                <a:t>Asynchronous</a:t>
              </a:r>
              <a:endParaRPr lang="en-GB" dirty="0"/>
            </a:p>
          </p:txBody>
        </p:sp>
      </p:grpSp>
      <p:sp>
        <p:nvSpPr>
          <p:cNvPr id="34" name="TextBox 33"/>
          <p:cNvSpPr txBox="1"/>
          <p:nvPr/>
        </p:nvSpPr>
        <p:spPr>
          <a:xfrm rot="20370130">
            <a:off x="3253352" y="3551217"/>
            <a:ext cx="553678" cy="307777"/>
          </a:xfrm>
          <a:prstGeom prst="rect">
            <a:avLst/>
          </a:prstGeom>
          <a:noFill/>
        </p:spPr>
        <p:txBody>
          <a:bodyPr wrap="none" rtlCol="0">
            <a:spAutoFit/>
          </a:bodyPr>
          <a:lstStyle/>
          <a:p>
            <a:r>
              <a:rPr lang="en-GB" sz="1400" dirty="0" smtClean="0"/>
              <a:t>error</a:t>
            </a:r>
            <a:endParaRPr lang="en-GB" sz="1400" dirty="0"/>
          </a:p>
        </p:txBody>
      </p:sp>
    </p:spTree>
  </p:cSld>
  <p:clrMapOvr>
    <a:masterClrMapping/>
  </p:clrMapOvr>
  <p:transition spd="med">
    <p:strips dir="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8" name="Picture 8" descr="http://www.gamesyscorporate.com/system/pictures/128/medium/BL_Title_Image.png?1373450111"/>
          <p:cNvPicPr>
            <a:picLocks noChangeAspect="1" noChangeArrowheads="1"/>
          </p:cNvPicPr>
          <p:nvPr/>
        </p:nvPicPr>
        <p:blipFill>
          <a:blip r:embed="rId2" cstate="print"/>
          <a:srcRect/>
          <a:stretch>
            <a:fillRect/>
          </a:stretch>
        </p:blipFill>
        <p:spPr bwMode="auto">
          <a:xfrm>
            <a:off x="6442940" y="428625"/>
            <a:ext cx="2258291" cy="1552575"/>
          </a:xfrm>
          <a:prstGeom prst="roundRect">
            <a:avLst>
              <a:gd name="adj" fmla="val 7655"/>
            </a:avLst>
          </a:prstGeom>
          <a:solidFill>
            <a:srgbClr val="FFFFFF"/>
          </a:solidFill>
          <a:ln w="76200" cap="sq">
            <a:noFill/>
            <a:miter lim="800000"/>
          </a:ln>
          <a:effectLst>
            <a:reflection blurRad="12700" stA="33000" endPos="28000" dist="5000" dir="5400000" sy="-100000" algn="bl" rotWithShape="0"/>
          </a:effectLst>
        </p:spPr>
      </p:pic>
      <p:pic>
        <p:nvPicPr>
          <p:cNvPr id="66573" name="Picture 13" descr="C:\Users\theburningmonk\Dropbox\Presentations\Here Be BigQuery\bingolane\Web.png"/>
          <p:cNvPicPr>
            <a:picLocks noChangeAspect="1" noChangeArrowheads="1"/>
          </p:cNvPicPr>
          <p:nvPr/>
        </p:nvPicPr>
        <p:blipFill>
          <a:blip r:embed="rId3" cstate="print"/>
          <a:srcRect/>
          <a:stretch>
            <a:fillRect/>
          </a:stretch>
        </p:blipFill>
        <p:spPr bwMode="auto">
          <a:xfrm>
            <a:off x="1332000" y="1868400"/>
            <a:ext cx="6429911" cy="3600000"/>
          </a:xfrm>
          <a:prstGeom prst="rect">
            <a:avLst/>
          </a:prstGeom>
          <a:noFill/>
        </p:spPr>
      </p:pic>
      <p:pic>
        <p:nvPicPr>
          <p:cNvPr id="66565" name="Picture 5" descr="C:\Users\theburningmonk\Dropbox\Presentations\Here Be BigQuery\bingolane\bingolane_kindle.png"/>
          <p:cNvPicPr>
            <a:picLocks noChangeAspect="1" noChangeArrowheads="1"/>
          </p:cNvPicPr>
          <p:nvPr/>
        </p:nvPicPr>
        <p:blipFill>
          <a:blip r:embed="rId4" cstate="print"/>
          <a:srcRect/>
          <a:stretch>
            <a:fillRect/>
          </a:stretch>
        </p:blipFill>
        <p:spPr bwMode="auto">
          <a:xfrm>
            <a:off x="357188" y="4429125"/>
            <a:ext cx="2830608" cy="1800000"/>
          </a:xfrm>
          <a:prstGeom prst="rect">
            <a:avLst/>
          </a:prstGeom>
          <a:noFill/>
        </p:spPr>
      </p:pic>
      <p:pic>
        <p:nvPicPr>
          <p:cNvPr id="1029" name="Picture 5" descr="C:\Users\theburningmonk\Dropbox\Presentations\Here Be BigQuery\jpj\ipad.png"/>
          <p:cNvPicPr>
            <a:picLocks noChangeAspect="1" noChangeArrowheads="1"/>
          </p:cNvPicPr>
          <p:nvPr/>
        </p:nvPicPr>
        <p:blipFill>
          <a:blip r:embed="rId5" cstate="print"/>
          <a:srcRect/>
          <a:stretch>
            <a:fillRect/>
          </a:stretch>
        </p:blipFill>
        <p:spPr bwMode="auto">
          <a:xfrm>
            <a:off x="2285775" y="774247"/>
            <a:ext cx="2310655" cy="1800000"/>
          </a:xfrm>
          <a:prstGeom prst="rect">
            <a:avLst/>
          </a:prstGeom>
          <a:noFill/>
        </p:spPr>
      </p:pic>
      <p:pic>
        <p:nvPicPr>
          <p:cNvPr id="1039" name="Picture 15" descr="http://files.n2acards.com/images/ebookreaders/kindle.png"/>
          <p:cNvPicPr>
            <a:picLocks noChangeAspect="1" noChangeArrowheads="1"/>
          </p:cNvPicPr>
          <p:nvPr/>
        </p:nvPicPr>
        <p:blipFill>
          <a:blip r:embed="rId6" cstate="print"/>
          <a:srcRect/>
          <a:stretch>
            <a:fillRect/>
          </a:stretch>
        </p:blipFill>
        <p:spPr bwMode="auto">
          <a:xfrm>
            <a:off x="2860675" y="5495925"/>
            <a:ext cx="863600" cy="863600"/>
          </a:xfrm>
          <a:prstGeom prst="rect">
            <a:avLst/>
          </a:prstGeom>
          <a:noFill/>
        </p:spPr>
      </p:pic>
      <p:pic>
        <p:nvPicPr>
          <p:cNvPr id="66564" name="Picture 4" descr="C:\Users\theburningmonk\Dropbox\Presentations\Here Be BigQuery\bingolane\Screen Shot 2013-10-01 at 15.32.19.png"/>
          <p:cNvPicPr>
            <a:picLocks noChangeAspect="1" noChangeArrowheads="1"/>
          </p:cNvPicPr>
          <p:nvPr/>
        </p:nvPicPr>
        <p:blipFill>
          <a:blip r:embed="rId7" cstate="print"/>
          <a:srcRect/>
          <a:stretch>
            <a:fillRect/>
          </a:stretch>
        </p:blipFill>
        <p:spPr bwMode="auto">
          <a:xfrm>
            <a:off x="971550" y="1876425"/>
            <a:ext cx="1865298" cy="900000"/>
          </a:xfrm>
          <a:prstGeom prst="rect">
            <a:avLst/>
          </a:prstGeom>
          <a:noFill/>
        </p:spPr>
      </p:pic>
      <p:pic>
        <p:nvPicPr>
          <p:cNvPr id="66566" name="Picture 6" descr="C:\Users\theburningmonk\Dropbox\Presentations\Here Be BigQuery\bingolane\Samsung mockup.png"/>
          <p:cNvPicPr>
            <a:picLocks noChangeAspect="1" noChangeArrowheads="1"/>
          </p:cNvPicPr>
          <p:nvPr/>
        </p:nvPicPr>
        <p:blipFill>
          <a:blip r:embed="rId8" cstate="print"/>
          <a:srcRect/>
          <a:stretch>
            <a:fillRect/>
          </a:stretch>
        </p:blipFill>
        <p:spPr bwMode="auto">
          <a:xfrm>
            <a:off x="5972176" y="4329112"/>
            <a:ext cx="2530459" cy="1800000"/>
          </a:xfrm>
          <a:prstGeom prst="rect">
            <a:avLst/>
          </a:prstGeom>
          <a:noFill/>
        </p:spPr>
      </p:pic>
      <p:pic>
        <p:nvPicPr>
          <p:cNvPr id="1037" name="Picture 13" descr="http://www.four-paws.org.uk/frontend/images/android_app_icon_logo.png"/>
          <p:cNvPicPr>
            <a:picLocks noChangeAspect="1" noChangeArrowheads="1"/>
          </p:cNvPicPr>
          <p:nvPr/>
        </p:nvPicPr>
        <p:blipFill>
          <a:blip r:embed="rId9" cstate="print"/>
          <a:srcRect/>
          <a:stretch>
            <a:fillRect/>
          </a:stretch>
        </p:blipFill>
        <p:spPr bwMode="auto">
          <a:xfrm>
            <a:off x="7280275" y="3552824"/>
            <a:ext cx="1120775" cy="1120775"/>
          </a:xfrm>
          <a:prstGeom prst="rect">
            <a:avLst/>
          </a:prstGeom>
          <a:noFill/>
        </p:spPr>
      </p:pic>
      <p:pic>
        <p:nvPicPr>
          <p:cNvPr id="23" name="Picture 10" descr="http://www.blogcdn.com/www.tuaw.com/media/2010/11/ios4icon20100624.png"/>
          <p:cNvPicPr>
            <a:picLocks noChangeAspect="1" noChangeArrowheads="1"/>
          </p:cNvPicPr>
          <p:nvPr/>
        </p:nvPicPr>
        <p:blipFill>
          <a:blip r:embed="rId10" cstate="print"/>
          <a:srcRect/>
          <a:stretch>
            <a:fillRect/>
          </a:stretch>
        </p:blipFill>
        <p:spPr bwMode="auto">
          <a:xfrm>
            <a:off x="780143" y="1020537"/>
            <a:ext cx="1017814" cy="636814"/>
          </a:xfrm>
          <a:prstGeom prst="rect">
            <a:avLst/>
          </a:prstGeom>
          <a:noFill/>
        </p:spPr>
      </p:pic>
    </p:spTree>
  </p:cSld>
  <p:clrMapOvr>
    <a:masterClrMapping/>
  </p:clrMapOvr>
  <p:transition spd="med">
    <p:strips dir="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1"/>
          <p:cNvPicPr>
            <a:picLocks noChangeAspect="1" noChangeArrowheads="1"/>
          </p:cNvPicPr>
          <p:nvPr/>
        </p:nvPicPr>
        <p:blipFill>
          <a:blip r:embed="rId2" cstate="print"/>
          <a:srcRect/>
          <a:stretch>
            <a:fillRect/>
          </a:stretch>
        </p:blipFill>
        <p:spPr bwMode="auto">
          <a:xfrm>
            <a:off x="1366838" y="1514475"/>
            <a:ext cx="6410325" cy="3829050"/>
          </a:xfrm>
          <a:prstGeom prst="rect">
            <a:avLst/>
          </a:prstGeom>
          <a:noFill/>
          <a:ln w="9525">
            <a:noFill/>
            <a:miter lim="800000"/>
            <a:headEnd/>
            <a:tailEnd/>
          </a:ln>
        </p:spPr>
      </p:pic>
      <p:sp>
        <p:nvSpPr>
          <p:cNvPr id="5" name="Rounded Rectangle 4"/>
          <p:cNvSpPr/>
          <p:nvPr/>
        </p:nvSpPr>
        <p:spPr>
          <a:xfrm>
            <a:off x="1253067" y="2692400"/>
            <a:ext cx="6764866" cy="745067"/>
          </a:xfrm>
          <a:prstGeom prst="roundRect">
            <a:avLst>
              <a:gd name="adj" fmla="val 6377"/>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ounded Rectangle 5"/>
          <p:cNvSpPr/>
          <p:nvPr/>
        </p:nvSpPr>
        <p:spPr>
          <a:xfrm>
            <a:off x="1253067" y="3522133"/>
            <a:ext cx="6764866" cy="745067"/>
          </a:xfrm>
          <a:prstGeom prst="roundRect">
            <a:avLst>
              <a:gd name="adj" fmla="val 6377"/>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p:cNvSpPr/>
          <p:nvPr/>
        </p:nvSpPr>
        <p:spPr>
          <a:xfrm>
            <a:off x="1253067" y="4368799"/>
            <a:ext cx="6764866" cy="863600"/>
          </a:xfrm>
          <a:prstGeom prst="roundRect">
            <a:avLst>
              <a:gd name="adj" fmla="val 6377"/>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1049866" y="2192868"/>
            <a:ext cx="4334934" cy="397933"/>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a:stretch>
            <a:fillRect/>
          </a:stretch>
        </p:blipFill>
        <p:spPr bwMode="auto">
          <a:xfrm>
            <a:off x="438150" y="195535"/>
            <a:ext cx="8248650" cy="6524080"/>
          </a:xfrm>
          <a:prstGeom prst="rect">
            <a:avLst/>
          </a:prstGeom>
          <a:noFill/>
          <a:ln w="9525">
            <a:noFill/>
            <a:miter lim="800000"/>
            <a:headEnd/>
            <a:tailEnd/>
          </a:ln>
        </p:spPr>
      </p:pic>
      <p:sp>
        <p:nvSpPr>
          <p:cNvPr id="4" name="Rounded Rectangle 3"/>
          <p:cNvSpPr/>
          <p:nvPr/>
        </p:nvSpPr>
        <p:spPr>
          <a:xfrm>
            <a:off x="819150" y="939800"/>
            <a:ext cx="6248400" cy="2870200"/>
          </a:xfrm>
          <a:prstGeom prst="roundRect">
            <a:avLst>
              <a:gd name="adj" fmla="val 6377"/>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p:cNvCxnSpPr/>
          <p:nvPr/>
        </p:nvCxnSpPr>
        <p:spPr>
          <a:xfrm>
            <a:off x="1047750" y="847725"/>
            <a:ext cx="285750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708150" y="636058"/>
            <a:ext cx="1585384"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546600" y="105833"/>
            <a:ext cx="2957348" cy="369332"/>
          </a:xfrm>
          <a:prstGeom prst="rect">
            <a:avLst/>
          </a:prstGeom>
          <a:noFill/>
        </p:spPr>
        <p:txBody>
          <a:bodyPr wrap="none" rtlCol="0">
            <a:spAutoFit/>
          </a:bodyPr>
          <a:lstStyle/>
          <a:p>
            <a:r>
              <a:rPr lang="en-GB" dirty="0" err="1" smtClean="0">
                <a:solidFill>
                  <a:srgbClr val="FFFF00"/>
                </a:solidFill>
              </a:rPr>
              <a:t>MailboxProcessor</a:t>
            </a:r>
            <a:r>
              <a:rPr lang="en-GB" dirty="0" smtClean="0">
                <a:solidFill>
                  <a:srgbClr val="FFFF00"/>
                </a:solidFill>
              </a:rPr>
              <a:t>&lt;Message&gt;</a:t>
            </a:r>
            <a:endParaRPr lang="en-GB" dirty="0">
              <a:solidFill>
                <a:srgbClr val="FFFF00"/>
              </a:solidFill>
            </a:endParaRPr>
          </a:p>
        </p:txBody>
      </p:sp>
      <p:cxnSp>
        <p:nvCxnSpPr>
          <p:cNvPr id="9" name="Straight Arrow Connector 8"/>
          <p:cNvCxnSpPr>
            <a:stCxn id="8" idx="1"/>
          </p:cNvCxnSpPr>
          <p:nvPr/>
        </p:nvCxnSpPr>
        <p:spPr>
          <a:xfrm flipH="1">
            <a:off x="3978276" y="290499"/>
            <a:ext cx="568324" cy="15506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036484" y="1169458"/>
            <a:ext cx="679449"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4"/>
          <p:cNvPicPr>
            <a:picLocks noChangeAspect="1" noChangeArrowheads="1"/>
          </p:cNvPicPr>
          <p:nvPr/>
        </p:nvPicPr>
        <p:blipFill>
          <a:blip r:embed="rId2" cstate="print"/>
          <a:srcRect/>
          <a:stretch>
            <a:fillRect/>
          </a:stretch>
        </p:blipFill>
        <p:spPr bwMode="auto">
          <a:xfrm>
            <a:off x="438150" y="195535"/>
            <a:ext cx="8248650" cy="6524080"/>
          </a:xfrm>
          <a:prstGeom prst="rect">
            <a:avLst/>
          </a:prstGeom>
          <a:noFill/>
          <a:ln w="9525">
            <a:noFill/>
            <a:miter lim="800000"/>
            <a:headEnd/>
            <a:tailEnd/>
          </a:ln>
        </p:spPr>
      </p:pic>
      <p:sp>
        <p:nvSpPr>
          <p:cNvPr id="7" name="Rounded Rectangle 6"/>
          <p:cNvSpPr/>
          <p:nvPr/>
        </p:nvSpPr>
        <p:spPr>
          <a:xfrm>
            <a:off x="2457450" y="1111250"/>
            <a:ext cx="1876425" cy="260351"/>
          </a:xfrm>
          <a:prstGeom prst="roundRect">
            <a:avLst>
              <a:gd name="adj" fmla="val 6377"/>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p:cNvSpPr/>
          <p:nvPr/>
        </p:nvSpPr>
        <p:spPr>
          <a:xfrm>
            <a:off x="1603375" y="1104900"/>
            <a:ext cx="5197475" cy="2520950"/>
          </a:xfrm>
          <a:custGeom>
            <a:avLst/>
            <a:gdLst>
              <a:gd name="connsiteX0" fmla="*/ 285750 w 5438775"/>
              <a:gd name="connsiteY0" fmla="*/ 0 h 2695575"/>
              <a:gd name="connsiteX1" fmla="*/ 1057275 w 5438775"/>
              <a:gd name="connsiteY1" fmla="*/ 0 h 2695575"/>
              <a:gd name="connsiteX2" fmla="*/ 1057275 w 5438775"/>
              <a:gd name="connsiteY2" fmla="*/ 304800 h 2695575"/>
              <a:gd name="connsiteX3" fmla="*/ 5438775 w 5438775"/>
              <a:gd name="connsiteY3" fmla="*/ 314325 h 2695575"/>
              <a:gd name="connsiteX4" fmla="*/ 5410200 w 5438775"/>
              <a:gd name="connsiteY4" fmla="*/ 2676525 h 2695575"/>
              <a:gd name="connsiteX5" fmla="*/ 0 w 5438775"/>
              <a:gd name="connsiteY5" fmla="*/ 2695575 h 2695575"/>
              <a:gd name="connsiteX6" fmla="*/ 285750 w 5438775"/>
              <a:gd name="connsiteY6" fmla="*/ 0 h 2695575"/>
              <a:gd name="connsiteX0" fmla="*/ 44450 w 5197475"/>
              <a:gd name="connsiteY0" fmla="*/ 0 h 2695575"/>
              <a:gd name="connsiteX1" fmla="*/ 815975 w 5197475"/>
              <a:gd name="connsiteY1" fmla="*/ 0 h 2695575"/>
              <a:gd name="connsiteX2" fmla="*/ 815975 w 5197475"/>
              <a:gd name="connsiteY2" fmla="*/ 304800 h 2695575"/>
              <a:gd name="connsiteX3" fmla="*/ 5197475 w 5197475"/>
              <a:gd name="connsiteY3" fmla="*/ 314325 h 2695575"/>
              <a:gd name="connsiteX4" fmla="*/ 5168900 w 5197475"/>
              <a:gd name="connsiteY4" fmla="*/ 2676525 h 2695575"/>
              <a:gd name="connsiteX5" fmla="*/ 0 w 5197475"/>
              <a:gd name="connsiteY5" fmla="*/ 2695575 h 2695575"/>
              <a:gd name="connsiteX6" fmla="*/ 44450 w 5197475"/>
              <a:gd name="connsiteY6" fmla="*/ 0 h 2695575"/>
              <a:gd name="connsiteX0" fmla="*/ 19050 w 5197475"/>
              <a:gd name="connsiteY0" fmla="*/ 0 h 2695575"/>
              <a:gd name="connsiteX1" fmla="*/ 815975 w 5197475"/>
              <a:gd name="connsiteY1" fmla="*/ 0 h 2695575"/>
              <a:gd name="connsiteX2" fmla="*/ 815975 w 5197475"/>
              <a:gd name="connsiteY2" fmla="*/ 304800 h 2695575"/>
              <a:gd name="connsiteX3" fmla="*/ 5197475 w 5197475"/>
              <a:gd name="connsiteY3" fmla="*/ 314325 h 2695575"/>
              <a:gd name="connsiteX4" fmla="*/ 5168900 w 5197475"/>
              <a:gd name="connsiteY4" fmla="*/ 2676525 h 2695575"/>
              <a:gd name="connsiteX5" fmla="*/ 0 w 5197475"/>
              <a:gd name="connsiteY5" fmla="*/ 2695575 h 2695575"/>
              <a:gd name="connsiteX6" fmla="*/ 19050 w 5197475"/>
              <a:gd name="connsiteY6" fmla="*/ 0 h 2695575"/>
              <a:gd name="connsiteX0" fmla="*/ 31750 w 5197475"/>
              <a:gd name="connsiteY0" fmla="*/ 0 h 2695575"/>
              <a:gd name="connsiteX1" fmla="*/ 815975 w 5197475"/>
              <a:gd name="connsiteY1" fmla="*/ 0 h 2695575"/>
              <a:gd name="connsiteX2" fmla="*/ 815975 w 5197475"/>
              <a:gd name="connsiteY2" fmla="*/ 304800 h 2695575"/>
              <a:gd name="connsiteX3" fmla="*/ 5197475 w 5197475"/>
              <a:gd name="connsiteY3" fmla="*/ 314325 h 2695575"/>
              <a:gd name="connsiteX4" fmla="*/ 5168900 w 5197475"/>
              <a:gd name="connsiteY4" fmla="*/ 2676525 h 2695575"/>
              <a:gd name="connsiteX5" fmla="*/ 0 w 5197475"/>
              <a:gd name="connsiteY5" fmla="*/ 2695575 h 2695575"/>
              <a:gd name="connsiteX6" fmla="*/ 31750 w 5197475"/>
              <a:gd name="connsiteY6" fmla="*/ 0 h 269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7475" h="2695575">
                <a:moveTo>
                  <a:pt x="31750" y="0"/>
                </a:moveTo>
                <a:lnTo>
                  <a:pt x="815975" y="0"/>
                </a:lnTo>
                <a:lnTo>
                  <a:pt x="815975" y="304800"/>
                </a:lnTo>
                <a:lnTo>
                  <a:pt x="5197475" y="314325"/>
                </a:lnTo>
                <a:lnTo>
                  <a:pt x="5168900" y="2676525"/>
                </a:lnTo>
                <a:lnTo>
                  <a:pt x="0" y="2695575"/>
                </a:lnTo>
                <a:lnTo>
                  <a:pt x="31750" y="0"/>
                </a:lnTo>
                <a:close/>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4902200" y="901700"/>
            <a:ext cx="2452210" cy="369332"/>
          </a:xfrm>
          <a:prstGeom prst="rect">
            <a:avLst/>
          </a:prstGeom>
          <a:noFill/>
        </p:spPr>
        <p:txBody>
          <a:bodyPr wrap="none" rtlCol="0">
            <a:spAutoFit/>
          </a:bodyPr>
          <a:lstStyle/>
          <a:p>
            <a:r>
              <a:rPr lang="en-GB" dirty="0" err="1" smtClean="0">
                <a:solidFill>
                  <a:srgbClr val="FFFF00"/>
                </a:solidFill>
              </a:rPr>
              <a:t>Async</a:t>
            </a:r>
            <a:r>
              <a:rPr lang="en-GB" dirty="0" smtClean="0">
                <a:solidFill>
                  <a:srgbClr val="FFFF00"/>
                </a:solidFill>
              </a:rPr>
              <a:t>&lt;Message option&gt;</a:t>
            </a:r>
            <a:endParaRPr lang="en-GB" dirty="0">
              <a:solidFill>
                <a:srgbClr val="FFFF00"/>
              </a:solidFill>
            </a:endParaRPr>
          </a:p>
        </p:txBody>
      </p:sp>
      <p:cxnSp>
        <p:nvCxnSpPr>
          <p:cNvPr id="12" name="Straight Arrow Connector 11"/>
          <p:cNvCxnSpPr>
            <a:stCxn id="10" idx="1"/>
            <a:endCxn id="7" idx="3"/>
          </p:cNvCxnSpPr>
          <p:nvPr/>
        </p:nvCxnSpPr>
        <p:spPr>
          <a:xfrm flipH="1">
            <a:off x="4333875" y="1086366"/>
            <a:ext cx="568325" cy="15506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689100" y="1323975"/>
            <a:ext cx="43815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152650" y="1838325"/>
            <a:ext cx="36195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52650" y="2016125"/>
            <a:ext cx="62865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152650" y="2524125"/>
            <a:ext cx="62865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152650" y="3032125"/>
            <a:ext cx="62865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152650" y="3552825"/>
            <a:ext cx="62865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p:cNvPicPr>
            <a:picLocks noChangeAspect="1" noChangeArrowheads="1"/>
          </p:cNvPicPr>
          <p:nvPr/>
        </p:nvPicPr>
        <p:blipFill>
          <a:blip r:embed="rId2" cstate="print"/>
          <a:srcRect/>
          <a:stretch>
            <a:fillRect/>
          </a:stretch>
        </p:blipFill>
        <p:spPr bwMode="auto">
          <a:xfrm>
            <a:off x="438150" y="195535"/>
            <a:ext cx="8248650" cy="6524080"/>
          </a:xfrm>
          <a:prstGeom prst="rect">
            <a:avLst/>
          </a:prstGeom>
          <a:noFill/>
          <a:ln w="9525">
            <a:noFill/>
            <a:miter lim="800000"/>
            <a:headEnd/>
            <a:tailEnd/>
          </a:ln>
        </p:spPr>
      </p:pic>
      <p:sp>
        <p:nvSpPr>
          <p:cNvPr id="10" name="Rounded Rectangle 9"/>
          <p:cNvSpPr/>
          <p:nvPr/>
        </p:nvSpPr>
        <p:spPr>
          <a:xfrm>
            <a:off x="1517650" y="1407580"/>
            <a:ext cx="5359400" cy="660400"/>
          </a:xfrm>
          <a:prstGeom prst="roundRect">
            <a:avLst>
              <a:gd name="adj" fmla="val 6377"/>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p:cNvSpPr txBox="1"/>
          <p:nvPr/>
        </p:nvSpPr>
        <p:spPr>
          <a:xfrm>
            <a:off x="4409017" y="1507066"/>
            <a:ext cx="1297599" cy="369332"/>
          </a:xfrm>
          <a:prstGeom prst="rect">
            <a:avLst/>
          </a:prstGeom>
          <a:noFill/>
        </p:spPr>
        <p:txBody>
          <a:bodyPr wrap="none" rtlCol="0">
            <a:spAutoFit/>
          </a:bodyPr>
          <a:lstStyle/>
          <a:p>
            <a:r>
              <a:rPr lang="en-GB" dirty="0" smtClean="0">
                <a:solidFill>
                  <a:srgbClr val="FFFF00"/>
                </a:solidFill>
              </a:rPr>
              <a:t>switch state</a:t>
            </a:r>
            <a:endParaRPr lang="en-GB" dirty="0">
              <a:solidFill>
                <a:srgbClr val="FFFF00"/>
              </a:solidFill>
            </a:endParaRPr>
          </a:p>
        </p:txBody>
      </p:sp>
      <p:cxnSp>
        <p:nvCxnSpPr>
          <p:cNvPr id="15" name="Straight Arrow Connector 14"/>
          <p:cNvCxnSpPr>
            <a:stCxn id="14" idx="1"/>
          </p:cNvCxnSpPr>
          <p:nvPr/>
        </p:nvCxnSpPr>
        <p:spPr>
          <a:xfrm flipH="1">
            <a:off x="3840693" y="1691732"/>
            <a:ext cx="568324" cy="218559"/>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952500" y="3606799"/>
            <a:ext cx="5924550" cy="1532467"/>
          </a:xfrm>
          <a:prstGeom prst="roundRect">
            <a:avLst>
              <a:gd name="adj" fmla="val 6377"/>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up)">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6" grpId="0" animBg="1"/>
      <p:bldP spid="16"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p:cNvPicPr>
            <a:picLocks noChangeAspect="1" noChangeArrowheads="1"/>
          </p:cNvPicPr>
          <p:nvPr/>
        </p:nvPicPr>
        <p:blipFill>
          <a:blip r:embed="rId2" cstate="print"/>
          <a:srcRect/>
          <a:stretch>
            <a:fillRect/>
          </a:stretch>
        </p:blipFill>
        <p:spPr bwMode="auto">
          <a:xfrm>
            <a:off x="438150" y="195535"/>
            <a:ext cx="8248650" cy="6524080"/>
          </a:xfrm>
          <a:prstGeom prst="rect">
            <a:avLst/>
          </a:prstGeom>
          <a:noFill/>
          <a:ln w="9525">
            <a:noFill/>
            <a:miter lim="800000"/>
            <a:headEnd/>
            <a:tailEnd/>
          </a:ln>
        </p:spPr>
      </p:pic>
      <p:sp>
        <p:nvSpPr>
          <p:cNvPr id="10" name="Rounded Rectangle 9"/>
          <p:cNvSpPr/>
          <p:nvPr/>
        </p:nvSpPr>
        <p:spPr>
          <a:xfrm>
            <a:off x="1517650" y="1909233"/>
            <a:ext cx="5359400" cy="1720850"/>
          </a:xfrm>
          <a:prstGeom prst="roundRect">
            <a:avLst>
              <a:gd name="adj" fmla="val 6377"/>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traight Connector 3"/>
          <p:cNvCxnSpPr/>
          <p:nvPr/>
        </p:nvCxnSpPr>
        <p:spPr>
          <a:xfrm>
            <a:off x="1420284" y="1169459"/>
            <a:ext cx="31115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130300" y="3914775"/>
            <a:ext cx="31115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p:cNvPicPr>
            <a:picLocks noChangeAspect="1" noChangeArrowheads="1"/>
          </p:cNvPicPr>
          <p:nvPr/>
        </p:nvPicPr>
        <p:blipFill>
          <a:blip r:embed="rId2" cstate="print"/>
          <a:srcRect/>
          <a:stretch>
            <a:fillRect/>
          </a:stretch>
        </p:blipFill>
        <p:spPr bwMode="auto">
          <a:xfrm>
            <a:off x="438150" y="195535"/>
            <a:ext cx="8248650" cy="6524080"/>
          </a:xfrm>
          <a:prstGeom prst="rect">
            <a:avLst/>
          </a:prstGeom>
          <a:noFill/>
          <a:ln w="9525">
            <a:noFill/>
            <a:miter lim="800000"/>
            <a:headEnd/>
            <a:tailEnd/>
          </a:ln>
        </p:spPr>
      </p:pic>
      <p:sp>
        <p:nvSpPr>
          <p:cNvPr id="10" name="Rounded Rectangle 9"/>
          <p:cNvSpPr/>
          <p:nvPr/>
        </p:nvSpPr>
        <p:spPr>
          <a:xfrm>
            <a:off x="662517" y="5638800"/>
            <a:ext cx="8041216" cy="1107016"/>
          </a:xfrm>
          <a:prstGeom prst="roundRect">
            <a:avLst>
              <a:gd name="adj" fmla="val 6377"/>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F#?</a:t>
            </a:r>
            <a:endParaRPr lang="en-GB" dirty="0"/>
          </a:p>
        </p:txBody>
      </p:sp>
      <p:sp>
        <p:nvSpPr>
          <p:cNvPr id="3" name="Content Placeholder 2"/>
          <p:cNvSpPr>
            <a:spLocks noGrp="1"/>
          </p:cNvSpPr>
          <p:nvPr>
            <p:ph sz="quarter" idx="10"/>
          </p:nvPr>
        </p:nvSpPr>
        <p:spPr/>
        <p:txBody>
          <a:bodyPr/>
          <a:lstStyle/>
          <a:p>
            <a:r>
              <a:rPr lang="en-GB" dirty="0" smtClean="0"/>
              <a:t>Time to Market</a:t>
            </a:r>
          </a:p>
          <a:p>
            <a:r>
              <a:rPr lang="en-GB" dirty="0" smtClean="0"/>
              <a:t>Efficiency</a:t>
            </a:r>
          </a:p>
          <a:p>
            <a:r>
              <a:rPr lang="en-GB" dirty="0" smtClean="0"/>
              <a:t>Correctness</a:t>
            </a:r>
          </a:p>
          <a:p>
            <a:r>
              <a:rPr lang="en-GB" dirty="0" smtClean="0"/>
              <a:t>Complexity</a:t>
            </a:r>
            <a:endParaRPr lang="en-GB" dirty="0"/>
          </a:p>
        </p:txBody>
      </p:sp>
    </p:spTree>
  </p:cSld>
  <p:clrMapOvr>
    <a:masterClrMapping/>
  </p:clrMapOvr>
  <p:transition spd="med">
    <p:strips dir="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F#?</a:t>
            </a:r>
            <a:endParaRPr lang="en-GB" dirty="0"/>
          </a:p>
        </p:txBody>
      </p:sp>
      <p:sp>
        <p:nvSpPr>
          <p:cNvPr id="3" name="Content Placeholder 2"/>
          <p:cNvSpPr>
            <a:spLocks noGrp="1"/>
          </p:cNvSpPr>
          <p:nvPr>
            <p:ph sz="quarter" idx="10"/>
          </p:nvPr>
        </p:nvSpPr>
        <p:spPr/>
        <p:txBody>
          <a:bodyPr/>
          <a:lstStyle/>
          <a:p>
            <a:r>
              <a:rPr lang="en-GB" dirty="0" smtClean="0"/>
              <a:t>Agents</a:t>
            </a:r>
          </a:p>
          <a:p>
            <a:pPr lvl="1"/>
            <a:r>
              <a:rPr lang="en-GB" dirty="0" smtClean="0"/>
              <a:t>No locks</a:t>
            </a:r>
          </a:p>
          <a:p>
            <a:pPr lvl="1"/>
            <a:r>
              <a:rPr lang="en-GB" dirty="0" smtClean="0"/>
              <a:t>Asynchronous message passing</a:t>
            </a:r>
          </a:p>
          <a:p>
            <a:pPr lvl="1"/>
            <a:r>
              <a:rPr lang="en-GB" dirty="0" smtClean="0"/>
              <a:t>Each actor is self-contained and easier to reason with</a:t>
            </a:r>
          </a:p>
          <a:p>
            <a:r>
              <a:rPr lang="en-GB" dirty="0" smtClean="0"/>
              <a:t>Pattern matching</a:t>
            </a:r>
          </a:p>
          <a:p>
            <a:pPr lvl="1"/>
            <a:r>
              <a:rPr lang="en-GB" dirty="0" smtClean="0"/>
              <a:t>Clear and concise way to handle all branch conditions</a:t>
            </a:r>
          </a:p>
        </p:txBody>
      </p:sp>
    </p:spTree>
  </p:cSld>
  <p:clrMapOvr>
    <a:masterClrMapping/>
  </p:clrMapOvr>
  <p:transition spd="med">
    <p:strips dir="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F#?</a:t>
            </a:r>
            <a:endParaRPr lang="en-GB" dirty="0"/>
          </a:p>
        </p:txBody>
      </p:sp>
      <p:sp>
        <p:nvSpPr>
          <p:cNvPr id="3" name="Content Placeholder 2"/>
          <p:cNvSpPr>
            <a:spLocks noGrp="1"/>
          </p:cNvSpPr>
          <p:nvPr>
            <p:ph sz="quarter" idx="10"/>
          </p:nvPr>
        </p:nvSpPr>
        <p:spPr/>
        <p:txBody>
          <a:bodyPr/>
          <a:lstStyle/>
          <a:p>
            <a:r>
              <a:rPr lang="en-GB" dirty="0" err="1" smtClean="0"/>
              <a:t>Async</a:t>
            </a:r>
            <a:r>
              <a:rPr lang="en-GB" dirty="0" smtClean="0"/>
              <a:t> Workflows</a:t>
            </a:r>
          </a:p>
          <a:p>
            <a:pPr lvl="1"/>
            <a:r>
              <a:rPr lang="en-GB" dirty="0" smtClean="0"/>
              <a:t>Non-blocking IO</a:t>
            </a:r>
          </a:p>
          <a:p>
            <a:pPr lvl="1"/>
            <a:r>
              <a:rPr lang="en-GB" dirty="0" smtClean="0"/>
              <a:t>Convert synchronous code into asynchronous code with minimal code changes</a:t>
            </a:r>
          </a:p>
          <a:p>
            <a:pPr lvl="1"/>
            <a:r>
              <a:rPr lang="en-GB" dirty="0" smtClean="0"/>
              <a:t>Similar to C# 5’s </a:t>
            </a:r>
            <a:r>
              <a:rPr lang="en-GB" dirty="0" err="1" smtClean="0"/>
              <a:t>async</a:t>
            </a:r>
            <a:r>
              <a:rPr lang="en-GB" dirty="0" smtClean="0"/>
              <a:t>-await feature, but available in F# since 2007!</a:t>
            </a:r>
          </a:p>
        </p:txBody>
      </p:sp>
    </p:spTree>
  </p:cSld>
  <p:clrMapOvr>
    <a:masterClrMapping/>
  </p:clrMapOvr>
  <p:transition spd="med">
    <p:strips dir="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fbcdn-sphotos-f-a.akamaihd.net/hphotos-ak-ash4/1238010_507738445970997_168817105_n.png"/>
          <p:cNvPicPr>
            <a:picLocks noChangeAspect="1" noChangeArrowheads="1"/>
          </p:cNvPicPr>
          <p:nvPr/>
        </p:nvPicPr>
        <p:blipFill>
          <a:blip r:embed="rId3" cstate="print"/>
          <a:srcRect/>
          <a:stretch>
            <a:fillRect/>
          </a:stretch>
        </p:blipFill>
        <p:spPr bwMode="auto">
          <a:xfrm rot="21086502">
            <a:off x="3915907" y="3249406"/>
            <a:ext cx="4538243" cy="3025495"/>
          </a:xfrm>
          <a:prstGeom prst="rect">
            <a:avLst/>
          </a:prstGeom>
          <a:noFill/>
        </p:spPr>
      </p:pic>
      <p:sp>
        <p:nvSpPr>
          <p:cNvPr id="2" name="Title 1"/>
          <p:cNvSpPr>
            <a:spLocks noGrp="1"/>
          </p:cNvSpPr>
          <p:nvPr>
            <p:ph type="title"/>
          </p:nvPr>
        </p:nvSpPr>
        <p:spPr/>
        <p:txBody>
          <a:bodyPr/>
          <a:lstStyle/>
          <a:p>
            <a:r>
              <a:rPr lang="en-GB" dirty="0" smtClean="0"/>
              <a:t>Case Study #3</a:t>
            </a:r>
            <a:endParaRPr lang="en-GB" dirty="0"/>
          </a:p>
        </p:txBody>
      </p:sp>
      <p:sp>
        <p:nvSpPr>
          <p:cNvPr id="3" name="Content Placeholder 2"/>
          <p:cNvSpPr>
            <a:spLocks noGrp="1"/>
          </p:cNvSpPr>
          <p:nvPr>
            <p:ph sz="quarter" idx="10"/>
          </p:nvPr>
        </p:nvSpPr>
        <p:spPr/>
        <p:txBody>
          <a:bodyPr/>
          <a:lstStyle/>
          <a:p>
            <a:endParaRPr lang="en-GB" dirty="0" smtClean="0"/>
          </a:p>
          <a:p>
            <a:r>
              <a:rPr lang="en-GB" dirty="0" smtClean="0"/>
              <a:t>Quests &amp; Achievements</a:t>
            </a:r>
          </a:p>
          <a:p>
            <a:pPr lvl="1"/>
            <a:r>
              <a:rPr lang="en-GB" dirty="0" smtClean="0"/>
              <a:t>Progress tied to most actions</a:t>
            </a:r>
          </a:p>
          <a:p>
            <a:pPr lvl="1"/>
            <a:r>
              <a:rPr lang="en-GB" dirty="0" smtClean="0"/>
              <a:t>Avoid scripting</a:t>
            </a:r>
          </a:p>
          <a:p>
            <a:pPr lvl="1"/>
            <a:r>
              <a:rPr lang="en-GB" dirty="0" smtClean="0"/>
              <a:t>Data driven</a:t>
            </a:r>
          </a:p>
        </p:txBody>
      </p:sp>
    </p:spTree>
  </p:cSld>
  <p:clrMapOvr>
    <a:masterClrMapping/>
  </p:clrMapOvr>
  <p:transition spd="med">
    <p:strips dir="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482" name="Picture 2" descr="https://s3.amazonaws.com/uploads.hipchat.com/25823/153302/vygf70m5o86ys84/Painting-Fanpage3.png"/>
          <p:cNvPicPr>
            <a:picLocks noChangeAspect="1" noChangeArrowheads="1"/>
          </p:cNvPicPr>
          <p:nvPr/>
        </p:nvPicPr>
        <p:blipFill>
          <a:blip r:embed="rId2" cstate="print"/>
          <a:srcRect/>
          <a:stretch>
            <a:fillRect/>
          </a:stretch>
        </p:blipFill>
        <p:spPr bwMode="auto">
          <a:xfrm>
            <a:off x="0" y="1447106"/>
            <a:ext cx="9144000" cy="3960853"/>
          </a:xfrm>
          <a:prstGeom prst="rect">
            <a:avLst/>
          </a:prstGeom>
          <a:noFill/>
        </p:spPr>
      </p:pic>
    </p:spTree>
  </p:cSld>
  <p:clrMapOvr>
    <a:masterClrMapping/>
  </p:clrMapOvr>
  <p:transition spd="med">
    <p:strips dir="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1690" y="412124"/>
            <a:ext cx="20992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Caught a Gnome</a:t>
            </a:r>
            <a:endParaRPr lang="en-GB" sz="2000" b="1" dirty="0"/>
          </a:p>
        </p:txBody>
      </p:sp>
    </p:spTree>
  </p:cSld>
  <p:clrMapOvr>
    <a:masterClrMapping/>
  </p:clrMapOvr>
  <p:transition spd="med">
    <p:strips dir="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59865" y="1506827"/>
            <a:ext cx="1094705"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EXP</a:t>
            </a:r>
            <a:endParaRPr lang="en-GB" sz="2000" b="1" dirty="0"/>
          </a:p>
        </p:txBody>
      </p:sp>
      <p:cxnSp>
        <p:nvCxnSpPr>
          <p:cNvPr id="5" name="Straight Arrow Connector 4"/>
          <p:cNvCxnSpPr>
            <a:endCxn id="3" idx="0"/>
          </p:cNvCxnSpPr>
          <p:nvPr/>
        </p:nvCxnSpPr>
        <p:spPr>
          <a:xfrm rot="10800000" flipV="1">
            <a:off x="3007219" y="978793"/>
            <a:ext cx="753413" cy="528033"/>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3902299" y="1532584"/>
            <a:ext cx="1390919"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Item</a:t>
            </a:r>
            <a:endParaRPr lang="en-GB" sz="2000" b="1" dirty="0"/>
          </a:p>
        </p:txBody>
      </p:sp>
      <p:cxnSp>
        <p:nvCxnSpPr>
          <p:cNvPr id="7" name="Straight Arrow Connector 6"/>
          <p:cNvCxnSpPr>
            <a:stCxn id="12" idx="2"/>
            <a:endCxn id="6" idx="0"/>
          </p:cNvCxnSpPr>
          <p:nvPr/>
        </p:nvCxnSpPr>
        <p:spPr>
          <a:xfrm rot="16200000" flipH="1">
            <a:off x="4336963" y="1271787"/>
            <a:ext cx="515153" cy="6440"/>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615189" y="1532584"/>
            <a:ext cx="1094705"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Gold</a:t>
            </a:r>
            <a:endParaRPr lang="en-GB" sz="2000" b="1" dirty="0"/>
          </a:p>
        </p:txBody>
      </p:sp>
      <p:cxnSp>
        <p:nvCxnSpPr>
          <p:cNvPr id="9" name="Straight Arrow Connector 8"/>
          <p:cNvCxnSpPr>
            <a:endCxn id="8" idx="0"/>
          </p:cNvCxnSpPr>
          <p:nvPr/>
        </p:nvCxnSpPr>
        <p:spPr>
          <a:xfrm>
            <a:off x="5203064" y="759853"/>
            <a:ext cx="959478" cy="772731"/>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962141" y="2897747"/>
            <a:ext cx="20992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Quest Progress</a:t>
            </a:r>
            <a:endParaRPr lang="en-GB" sz="2000" b="1" dirty="0"/>
          </a:p>
        </p:txBody>
      </p:sp>
      <p:cxnSp>
        <p:nvCxnSpPr>
          <p:cNvPr id="11" name="Straight Arrow Connector 10"/>
          <p:cNvCxnSpPr/>
          <p:nvPr/>
        </p:nvCxnSpPr>
        <p:spPr>
          <a:xfrm rot="5400000">
            <a:off x="2736765" y="1680693"/>
            <a:ext cx="2009103" cy="476524"/>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541690" y="412124"/>
            <a:ext cx="20992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Caught a Gnome</a:t>
            </a:r>
            <a:endParaRPr lang="en-GB" sz="2000" b="1" dirty="0"/>
          </a:p>
        </p:txBody>
      </p: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1522" y="2408348"/>
            <a:ext cx="11848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Level Up</a:t>
            </a:r>
            <a:endParaRPr lang="en-GB" sz="2000" b="1" dirty="0"/>
          </a:p>
        </p:txBody>
      </p:sp>
      <p:cxnSp>
        <p:nvCxnSpPr>
          <p:cNvPr id="3" name="Straight Arrow Connector 2"/>
          <p:cNvCxnSpPr>
            <a:endCxn id="2" idx="0"/>
          </p:cNvCxnSpPr>
          <p:nvPr/>
        </p:nvCxnSpPr>
        <p:spPr>
          <a:xfrm rot="10800000" flipV="1">
            <a:off x="1493951" y="1809480"/>
            <a:ext cx="965914" cy="598867"/>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2459865" y="412124"/>
            <a:ext cx="4250029" cy="3090930"/>
            <a:chOff x="2459865" y="412124"/>
            <a:chExt cx="4250029" cy="3090930"/>
          </a:xfrm>
        </p:grpSpPr>
        <p:sp>
          <p:nvSpPr>
            <p:cNvPr id="5" name="Rectangle 4"/>
            <p:cNvSpPr/>
            <p:nvPr/>
          </p:nvSpPr>
          <p:spPr>
            <a:xfrm>
              <a:off x="2962141" y="2897747"/>
              <a:ext cx="20992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Quest Progress</a:t>
              </a:r>
              <a:endParaRPr lang="en-GB" sz="2000" b="1" dirty="0"/>
            </a:p>
          </p:txBody>
        </p:sp>
        <p:grpSp>
          <p:nvGrpSpPr>
            <p:cNvPr id="6" name="Group 17"/>
            <p:cNvGrpSpPr/>
            <p:nvPr/>
          </p:nvGrpSpPr>
          <p:grpSpPr>
            <a:xfrm>
              <a:off x="2459865" y="412124"/>
              <a:ext cx="4250029" cy="1725767"/>
              <a:chOff x="2459865" y="412124"/>
              <a:chExt cx="4250029" cy="1725767"/>
            </a:xfrm>
          </p:grpSpPr>
          <p:sp>
            <p:nvSpPr>
              <p:cNvPr id="7" name="Rectangle 5"/>
              <p:cNvSpPr/>
              <p:nvPr/>
            </p:nvSpPr>
            <p:spPr>
              <a:xfrm>
                <a:off x="2459865" y="1506827"/>
                <a:ext cx="1094705"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EXP</a:t>
                </a:r>
                <a:endParaRPr lang="en-GB" sz="2000" b="1" dirty="0"/>
              </a:p>
            </p:txBody>
          </p:sp>
          <p:sp>
            <p:nvSpPr>
              <p:cNvPr id="8" name="Rectangle 7"/>
              <p:cNvSpPr/>
              <p:nvPr/>
            </p:nvSpPr>
            <p:spPr>
              <a:xfrm>
                <a:off x="3902299" y="1532584"/>
                <a:ext cx="1390919"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Item</a:t>
                </a:r>
                <a:endParaRPr lang="en-GB" sz="2000" b="1" dirty="0"/>
              </a:p>
            </p:txBody>
          </p:sp>
          <p:sp>
            <p:nvSpPr>
              <p:cNvPr id="9" name="Rectangle 8"/>
              <p:cNvSpPr/>
              <p:nvPr/>
            </p:nvSpPr>
            <p:spPr>
              <a:xfrm>
                <a:off x="5615189" y="1532584"/>
                <a:ext cx="1094705"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Gold</a:t>
                </a:r>
                <a:endParaRPr lang="en-GB" sz="2000" b="1" dirty="0"/>
              </a:p>
            </p:txBody>
          </p:sp>
          <p:sp>
            <p:nvSpPr>
              <p:cNvPr id="10" name="Rectangle 9"/>
              <p:cNvSpPr/>
              <p:nvPr/>
            </p:nvSpPr>
            <p:spPr>
              <a:xfrm>
                <a:off x="3541690" y="412124"/>
                <a:ext cx="20992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Caught a Gnome</a:t>
                </a:r>
                <a:endParaRPr lang="en-GB" sz="2000" b="1" dirty="0"/>
              </a:p>
            </p:txBody>
          </p:sp>
        </p:grpSp>
      </p:grpSp>
      <p:cxnSp>
        <p:nvCxnSpPr>
          <p:cNvPr id="11" name="Straight Arrow Connector 10"/>
          <p:cNvCxnSpPr>
            <a:endCxn id="5" idx="0"/>
          </p:cNvCxnSpPr>
          <p:nvPr/>
        </p:nvCxnSpPr>
        <p:spPr>
          <a:xfrm rot="16200000" flipH="1">
            <a:off x="3116688" y="2002664"/>
            <a:ext cx="785613" cy="1004552"/>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2"/>
            <a:endCxn id="5" idx="0"/>
          </p:cNvCxnSpPr>
          <p:nvPr/>
        </p:nvCxnSpPr>
        <p:spPr>
          <a:xfrm rot="5400000">
            <a:off x="3924837" y="2224825"/>
            <a:ext cx="759856" cy="585989"/>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2"/>
            <a:endCxn id="5" idx="3"/>
          </p:cNvCxnSpPr>
          <p:nvPr/>
        </p:nvCxnSpPr>
        <p:spPr>
          <a:xfrm rot="5400000">
            <a:off x="5080715" y="2118574"/>
            <a:ext cx="1062510" cy="1101144"/>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259132" y="2775397"/>
            <a:ext cx="20992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Quest Complete</a:t>
            </a:r>
            <a:endParaRPr lang="en-GB" sz="2000" b="1" dirty="0"/>
          </a:p>
        </p:txBody>
      </p:sp>
      <p:cxnSp>
        <p:nvCxnSpPr>
          <p:cNvPr id="15" name="Straight Arrow Connector 14"/>
          <p:cNvCxnSpPr/>
          <p:nvPr/>
        </p:nvCxnSpPr>
        <p:spPr>
          <a:xfrm flipV="1">
            <a:off x="5061398" y="3078051"/>
            <a:ext cx="1197734" cy="122350"/>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par>
                                <p:cTn id="11" presetID="22" presetClass="entr" presetSubtype="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500"/>
                                        <p:tgtEl>
                                          <p:spTgt spid="12"/>
                                        </p:tgtEl>
                                      </p:cBhvr>
                                    </p:animEffect>
                                  </p:childTnLst>
                                </p:cTn>
                              </p:par>
                              <p:par>
                                <p:cTn id="14" presetID="22"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par>
                                <p:cTn id="17" presetID="22" presetClass="entr" presetSubtype="8"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1522" y="2408348"/>
            <a:ext cx="11848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Level Up</a:t>
            </a:r>
            <a:endParaRPr lang="en-GB" sz="2000" b="1" dirty="0"/>
          </a:p>
        </p:txBody>
      </p:sp>
      <p:grpSp>
        <p:nvGrpSpPr>
          <p:cNvPr id="3" name="Group 23"/>
          <p:cNvGrpSpPr/>
          <p:nvPr/>
        </p:nvGrpSpPr>
        <p:grpSpPr>
          <a:xfrm>
            <a:off x="2459865" y="412124"/>
            <a:ext cx="4250029" cy="3090930"/>
            <a:chOff x="2459865" y="412124"/>
            <a:chExt cx="4250029" cy="3090930"/>
          </a:xfrm>
        </p:grpSpPr>
        <p:sp>
          <p:nvSpPr>
            <p:cNvPr id="4" name="Rectangle 3"/>
            <p:cNvSpPr/>
            <p:nvPr/>
          </p:nvSpPr>
          <p:spPr>
            <a:xfrm>
              <a:off x="2962141" y="2897747"/>
              <a:ext cx="20992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Quest Progress</a:t>
              </a:r>
              <a:endParaRPr lang="en-GB" sz="2000" b="1" dirty="0"/>
            </a:p>
          </p:txBody>
        </p:sp>
        <p:grpSp>
          <p:nvGrpSpPr>
            <p:cNvPr id="5" name="Group 17"/>
            <p:cNvGrpSpPr/>
            <p:nvPr/>
          </p:nvGrpSpPr>
          <p:grpSpPr>
            <a:xfrm>
              <a:off x="2459865" y="412124"/>
              <a:ext cx="4250029" cy="1725767"/>
              <a:chOff x="2459865" y="412124"/>
              <a:chExt cx="4250029" cy="1725767"/>
            </a:xfrm>
          </p:grpSpPr>
          <p:sp>
            <p:nvSpPr>
              <p:cNvPr id="6" name="Rectangle 5"/>
              <p:cNvSpPr/>
              <p:nvPr/>
            </p:nvSpPr>
            <p:spPr>
              <a:xfrm>
                <a:off x="2459865" y="1506827"/>
                <a:ext cx="1094705"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EXP</a:t>
                </a:r>
                <a:endParaRPr lang="en-GB" sz="2000" b="1" dirty="0"/>
              </a:p>
            </p:txBody>
          </p:sp>
          <p:sp>
            <p:nvSpPr>
              <p:cNvPr id="7" name="Rectangle 6"/>
              <p:cNvSpPr/>
              <p:nvPr/>
            </p:nvSpPr>
            <p:spPr>
              <a:xfrm>
                <a:off x="3902299" y="1532584"/>
                <a:ext cx="1390919"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Item</a:t>
                </a:r>
                <a:endParaRPr lang="en-GB" sz="2000" b="1" dirty="0"/>
              </a:p>
            </p:txBody>
          </p:sp>
          <p:sp>
            <p:nvSpPr>
              <p:cNvPr id="8" name="Rectangle 7"/>
              <p:cNvSpPr/>
              <p:nvPr/>
            </p:nvSpPr>
            <p:spPr>
              <a:xfrm>
                <a:off x="5615189" y="1532584"/>
                <a:ext cx="1094705"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Gold</a:t>
                </a:r>
                <a:endParaRPr lang="en-GB" sz="2000" b="1" dirty="0"/>
              </a:p>
            </p:txBody>
          </p:sp>
          <p:sp>
            <p:nvSpPr>
              <p:cNvPr id="9" name="Rectangle 8"/>
              <p:cNvSpPr/>
              <p:nvPr/>
            </p:nvSpPr>
            <p:spPr>
              <a:xfrm>
                <a:off x="3541690" y="412124"/>
                <a:ext cx="20992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Caught a Gnome</a:t>
                </a:r>
                <a:endParaRPr lang="en-GB" sz="2000" b="1" dirty="0"/>
              </a:p>
            </p:txBody>
          </p:sp>
        </p:grpSp>
      </p:grpSp>
      <p:sp>
        <p:nvSpPr>
          <p:cNvPr id="10" name="Rectangle 9"/>
          <p:cNvSpPr/>
          <p:nvPr/>
        </p:nvSpPr>
        <p:spPr>
          <a:xfrm>
            <a:off x="6259132" y="2775397"/>
            <a:ext cx="20992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Quest Complete</a:t>
            </a:r>
            <a:endParaRPr lang="en-GB" sz="2000" b="1" dirty="0"/>
          </a:p>
        </p:txBody>
      </p:sp>
      <p:cxnSp>
        <p:nvCxnSpPr>
          <p:cNvPr id="11" name="Straight Arrow Connector 10"/>
          <p:cNvCxnSpPr>
            <a:stCxn id="2" idx="3"/>
            <a:endCxn id="4" idx="1"/>
          </p:cNvCxnSpPr>
          <p:nvPr/>
        </p:nvCxnSpPr>
        <p:spPr>
          <a:xfrm>
            <a:off x="2086379" y="2711002"/>
            <a:ext cx="875762" cy="489399"/>
          </a:xfrm>
          <a:prstGeom prst="straightConnector1">
            <a:avLst/>
          </a:prstGeom>
          <a:ln w="57150">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3"/>
            <a:endCxn id="7" idx="1"/>
          </p:cNvCxnSpPr>
          <p:nvPr/>
        </p:nvCxnSpPr>
        <p:spPr>
          <a:xfrm flipV="1">
            <a:off x="2086379" y="1835238"/>
            <a:ext cx="1815920" cy="875764"/>
          </a:xfrm>
          <a:prstGeom prst="straightConnector1">
            <a:avLst/>
          </a:prstGeom>
          <a:ln w="57150">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2" idx="3"/>
            <a:endCxn id="8" idx="1"/>
          </p:cNvCxnSpPr>
          <p:nvPr/>
        </p:nvCxnSpPr>
        <p:spPr>
          <a:xfrm flipV="1">
            <a:off x="2086379" y="1835238"/>
            <a:ext cx="3528810" cy="875764"/>
          </a:xfrm>
          <a:prstGeom prst="straightConnector1">
            <a:avLst/>
          </a:prstGeom>
          <a:ln w="57150">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850783" y="4243588"/>
            <a:ext cx="20992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New Quest</a:t>
            </a:r>
            <a:endParaRPr lang="en-GB" sz="2000" b="1" dirty="0"/>
          </a:p>
        </p:txBody>
      </p:sp>
      <p:cxnSp>
        <p:nvCxnSpPr>
          <p:cNvPr id="15" name="Straight Arrow Connector 14"/>
          <p:cNvCxnSpPr>
            <a:stCxn id="2" idx="3"/>
            <a:endCxn id="14" idx="1"/>
          </p:cNvCxnSpPr>
          <p:nvPr/>
        </p:nvCxnSpPr>
        <p:spPr>
          <a:xfrm>
            <a:off x="2086379" y="2711002"/>
            <a:ext cx="1764404" cy="1835240"/>
          </a:xfrm>
          <a:prstGeom prst="straightConnector1">
            <a:avLst/>
          </a:prstGeom>
          <a:ln w="57150">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1522" y="2408348"/>
            <a:ext cx="11848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Level Up</a:t>
            </a:r>
            <a:endParaRPr lang="en-GB" sz="2000" b="1" dirty="0"/>
          </a:p>
        </p:txBody>
      </p:sp>
      <p:grpSp>
        <p:nvGrpSpPr>
          <p:cNvPr id="3" name="Group 23"/>
          <p:cNvGrpSpPr/>
          <p:nvPr/>
        </p:nvGrpSpPr>
        <p:grpSpPr>
          <a:xfrm>
            <a:off x="2459865" y="412124"/>
            <a:ext cx="4250029" cy="3090930"/>
            <a:chOff x="2459865" y="412124"/>
            <a:chExt cx="4250029" cy="3090930"/>
          </a:xfrm>
        </p:grpSpPr>
        <p:sp>
          <p:nvSpPr>
            <p:cNvPr id="4" name="Rectangle 3"/>
            <p:cNvSpPr/>
            <p:nvPr/>
          </p:nvSpPr>
          <p:spPr>
            <a:xfrm>
              <a:off x="2962141" y="2897747"/>
              <a:ext cx="20992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Quest Progress</a:t>
              </a:r>
              <a:endParaRPr lang="en-GB" sz="2000" b="1" dirty="0"/>
            </a:p>
          </p:txBody>
        </p:sp>
        <p:grpSp>
          <p:nvGrpSpPr>
            <p:cNvPr id="5" name="Group 17"/>
            <p:cNvGrpSpPr/>
            <p:nvPr/>
          </p:nvGrpSpPr>
          <p:grpSpPr>
            <a:xfrm>
              <a:off x="2459865" y="412124"/>
              <a:ext cx="4250029" cy="1725767"/>
              <a:chOff x="2459865" y="412124"/>
              <a:chExt cx="4250029" cy="1725767"/>
            </a:xfrm>
          </p:grpSpPr>
          <p:sp>
            <p:nvSpPr>
              <p:cNvPr id="6" name="Rectangle 5"/>
              <p:cNvSpPr/>
              <p:nvPr/>
            </p:nvSpPr>
            <p:spPr>
              <a:xfrm>
                <a:off x="2459865" y="1506827"/>
                <a:ext cx="1094705"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EXP</a:t>
                </a:r>
                <a:endParaRPr lang="en-GB" sz="2000" b="1" dirty="0"/>
              </a:p>
            </p:txBody>
          </p:sp>
          <p:sp>
            <p:nvSpPr>
              <p:cNvPr id="7" name="Rectangle 6"/>
              <p:cNvSpPr/>
              <p:nvPr/>
            </p:nvSpPr>
            <p:spPr>
              <a:xfrm>
                <a:off x="3902299" y="1532584"/>
                <a:ext cx="1390919"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Item</a:t>
                </a:r>
                <a:endParaRPr lang="en-GB" sz="2000" b="1" dirty="0"/>
              </a:p>
            </p:txBody>
          </p:sp>
          <p:sp>
            <p:nvSpPr>
              <p:cNvPr id="8" name="Rectangle 7"/>
              <p:cNvSpPr/>
              <p:nvPr/>
            </p:nvSpPr>
            <p:spPr>
              <a:xfrm>
                <a:off x="5615189" y="1532584"/>
                <a:ext cx="1094705"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Gold</a:t>
                </a:r>
                <a:endParaRPr lang="en-GB" sz="2000" b="1" dirty="0"/>
              </a:p>
            </p:txBody>
          </p:sp>
          <p:sp>
            <p:nvSpPr>
              <p:cNvPr id="9" name="Rectangle 8"/>
              <p:cNvSpPr/>
              <p:nvPr/>
            </p:nvSpPr>
            <p:spPr>
              <a:xfrm>
                <a:off x="3541690" y="412124"/>
                <a:ext cx="20992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Caught a Gnome</a:t>
                </a:r>
                <a:endParaRPr lang="en-GB" sz="2000" b="1" dirty="0"/>
              </a:p>
            </p:txBody>
          </p:sp>
        </p:grpSp>
      </p:grpSp>
      <p:sp>
        <p:nvSpPr>
          <p:cNvPr id="10" name="Rectangle 9"/>
          <p:cNvSpPr/>
          <p:nvPr/>
        </p:nvSpPr>
        <p:spPr>
          <a:xfrm>
            <a:off x="6259132" y="2775397"/>
            <a:ext cx="20992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Quest Complete</a:t>
            </a:r>
            <a:endParaRPr lang="en-GB" sz="2000" b="1" dirty="0"/>
          </a:p>
        </p:txBody>
      </p:sp>
      <p:cxnSp>
        <p:nvCxnSpPr>
          <p:cNvPr id="11" name="Straight Arrow Connector 10"/>
          <p:cNvCxnSpPr>
            <a:stCxn id="10" idx="1"/>
            <a:endCxn id="7" idx="2"/>
          </p:cNvCxnSpPr>
          <p:nvPr/>
        </p:nvCxnSpPr>
        <p:spPr>
          <a:xfrm rot="10800000">
            <a:off x="4597760" y="2137891"/>
            <a:ext cx="1661373" cy="940160"/>
          </a:xfrm>
          <a:prstGeom prst="straightConnector1">
            <a:avLst/>
          </a:prstGeom>
          <a:ln w="57150">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1"/>
          </p:cNvCxnSpPr>
          <p:nvPr/>
        </p:nvCxnSpPr>
        <p:spPr>
          <a:xfrm rot="10800000">
            <a:off x="3007218" y="2112135"/>
            <a:ext cx="3251914" cy="965917"/>
          </a:xfrm>
          <a:prstGeom prst="straightConnector1">
            <a:avLst/>
          </a:prstGeom>
          <a:ln w="57150">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 idx="0"/>
            <a:endCxn id="8" idx="2"/>
          </p:cNvCxnSpPr>
          <p:nvPr/>
        </p:nvCxnSpPr>
        <p:spPr>
          <a:xfrm rot="16200000" flipV="1">
            <a:off x="6416899" y="1883534"/>
            <a:ext cx="637506" cy="1146219"/>
          </a:xfrm>
          <a:prstGeom prst="straightConnector1">
            <a:avLst/>
          </a:prstGeom>
          <a:ln w="57150">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2"/>
            <a:endCxn id="16" idx="0"/>
          </p:cNvCxnSpPr>
          <p:nvPr/>
        </p:nvCxnSpPr>
        <p:spPr>
          <a:xfrm rot="5400000">
            <a:off x="5673145" y="2607972"/>
            <a:ext cx="862884" cy="2408349"/>
          </a:xfrm>
          <a:prstGeom prst="straightConnector1">
            <a:avLst/>
          </a:prstGeom>
          <a:ln w="57150">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1"/>
            <a:endCxn id="4" idx="3"/>
          </p:cNvCxnSpPr>
          <p:nvPr/>
        </p:nvCxnSpPr>
        <p:spPr>
          <a:xfrm rot="10800000" flipV="1">
            <a:off x="5061398" y="3078051"/>
            <a:ext cx="1197734" cy="122350"/>
          </a:xfrm>
          <a:prstGeom prst="straightConnector1">
            <a:avLst/>
          </a:prstGeom>
          <a:ln w="57150">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850783" y="4243588"/>
            <a:ext cx="20992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New Quest</a:t>
            </a:r>
            <a:endParaRPr lang="en-GB" sz="2000" b="1" dirty="0"/>
          </a:p>
        </p:txBody>
      </p: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par>
                                <p:cTn id="17" presetID="22" presetClass="entr" presetSubtype="2"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right)">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1522" y="2408348"/>
            <a:ext cx="11848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Level Up</a:t>
            </a:r>
            <a:endParaRPr lang="en-GB" sz="2000" b="1" dirty="0"/>
          </a:p>
        </p:txBody>
      </p:sp>
      <p:grpSp>
        <p:nvGrpSpPr>
          <p:cNvPr id="3" name="Group 23"/>
          <p:cNvGrpSpPr/>
          <p:nvPr/>
        </p:nvGrpSpPr>
        <p:grpSpPr>
          <a:xfrm>
            <a:off x="2459865" y="412124"/>
            <a:ext cx="4250029" cy="3090930"/>
            <a:chOff x="2459865" y="412124"/>
            <a:chExt cx="4250029" cy="3090930"/>
          </a:xfrm>
        </p:grpSpPr>
        <p:sp>
          <p:nvSpPr>
            <p:cNvPr id="4" name="Rectangle 3"/>
            <p:cNvSpPr/>
            <p:nvPr/>
          </p:nvSpPr>
          <p:spPr>
            <a:xfrm>
              <a:off x="2962141" y="2897747"/>
              <a:ext cx="20992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Quest Progress</a:t>
              </a:r>
              <a:endParaRPr lang="en-GB" sz="2000" b="1" dirty="0"/>
            </a:p>
          </p:txBody>
        </p:sp>
        <p:grpSp>
          <p:nvGrpSpPr>
            <p:cNvPr id="5" name="Group 17"/>
            <p:cNvGrpSpPr/>
            <p:nvPr/>
          </p:nvGrpSpPr>
          <p:grpSpPr>
            <a:xfrm>
              <a:off x="2459865" y="412124"/>
              <a:ext cx="4250029" cy="1725767"/>
              <a:chOff x="2459865" y="412124"/>
              <a:chExt cx="4250029" cy="1725767"/>
            </a:xfrm>
          </p:grpSpPr>
          <p:sp>
            <p:nvSpPr>
              <p:cNvPr id="6" name="Rectangle 5"/>
              <p:cNvSpPr/>
              <p:nvPr/>
            </p:nvSpPr>
            <p:spPr>
              <a:xfrm>
                <a:off x="2459865" y="1506827"/>
                <a:ext cx="1094705"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EXP</a:t>
                </a:r>
                <a:endParaRPr lang="en-GB" sz="2000" b="1" dirty="0"/>
              </a:p>
            </p:txBody>
          </p:sp>
          <p:sp>
            <p:nvSpPr>
              <p:cNvPr id="7" name="Rectangle 6"/>
              <p:cNvSpPr/>
              <p:nvPr/>
            </p:nvSpPr>
            <p:spPr>
              <a:xfrm>
                <a:off x="3902299" y="1532584"/>
                <a:ext cx="1390919"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Item</a:t>
                </a:r>
                <a:endParaRPr lang="en-GB" sz="2000" b="1" dirty="0"/>
              </a:p>
            </p:txBody>
          </p:sp>
          <p:sp>
            <p:nvSpPr>
              <p:cNvPr id="8" name="Rectangle 7"/>
              <p:cNvSpPr/>
              <p:nvPr/>
            </p:nvSpPr>
            <p:spPr>
              <a:xfrm>
                <a:off x="5615189" y="1532584"/>
                <a:ext cx="1094705"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Gold</a:t>
                </a:r>
                <a:endParaRPr lang="en-GB" sz="2000" b="1" dirty="0"/>
              </a:p>
            </p:txBody>
          </p:sp>
          <p:sp>
            <p:nvSpPr>
              <p:cNvPr id="9" name="Rectangle 8"/>
              <p:cNvSpPr/>
              <p:nvPr/>
            </p:nvSpPr>
            <p:spPr>
              <a:xfrm>
                <a:off x="3541690" y="412124"/>
                <a:ext cx="20992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Caught a Gnome</a:t>
                </a:r>
                <a:endParaRPr lang="en-GB" sz="2000" b="1" dirty="0"/>
              </a:p>
            </p:txBody>
          </p:sp>
        </p:grpSp>
      </p:grpSp>
      <p:sp>
        <p:nvSpPr>
          <p:cNvPr id="10" name="Rectangle 9"/>
          <p:cNvSpPr/>
          <p:nvPr/>
        </p:nvSpPr>
        <p:spPr>
          <a:xfrm>
            <a:off x="6259132" y="2775397"/>
            <a:ext cx="20992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Quest Complete</a:t>
            </a:r>
            <a:endParaRPr lang="en-GB" sz="2000" b="1" dirty="0"/>
          </a:p>
        </p:txBody>
      </p:sp>
      <p:sp>
        <p:nvSpPr>
          <p:cNvPr id="11" name="Rectangle 10"/>
          <p:cNvSpPr/>
          <p:nvPr/>
        </p:nvSpPr>
        <p:spPr>
          <a:xfrm>
            <a:off x="3850783" y="4243588"/>
            <a:ext cx="20992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New Quest</a:t>
            </a:r>
            <a:endParaRPr lang="en-GB" sz="2000" b="1" dirty="0"/>
          </a:p>
        </p:txBody>
      </p:sp>
      <p:sp>
        <p:nvSpPr>
          <p:cNvPr id="12" name="Rectangle 11"/>
          <p:cNvSpPr/>
          <p:nvPr/>
        </p:nvSpPr>
        <p:spPr>
          <a:xfrm>
            <a:off x="1004551" y="4559122"/>
            <a:ext cx="2099257" cy="779172"/>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Achievement Progress</a:t>
            </a:r>
            <a:endParaRPr lang="en-GB" sz="2000" b="1" dirty="0"/>
          </a:p>
        </p:txBody>
      </p:sp>
      <p:cxnSp>
        <p:nvCxnSpPr>
          <p:cNvPr id="13" name="Straight Arrow Connector 12"/>
          <p:cNvCxnSpPr>
            <a:stCxn id="7" idx="2"/>
            <a:endCxn id="12" idx="0"/>
          </p:cNvCxnSpPr>
          <p:nvPr/>
        </p:nvCxnSpPr>
        <p:spPr>
          <a:xfrm rot="5400000">
            <a:off x="2115355" y="2076717"/>
            <a:ext cx="2421231" cy="2543579"/>
          </a:xfrm>
          <a:prstGeom prst="straightConnector1">
            <a:avLst/>
          </a:prstGeom>
          <a:ln w="57150">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 idx="2"/>
            <a:endCxn id="12" idx="0"/>
          </p:cNvCxnSpPr>
          <p:nvPr/>
        </p:nvCxnSpPr>
        <p:spPr>
          <a:xfrm rot="16200000" flipH="1">
            <a:off x="1001332" y="3506273"/>
            <a:ext cx="1545467" cy="560229"/>
          </a:xfrm>
          <a:prstGeom prst="straightConnector1">
            <a:avLst/>
          </a:prstGeom>
          <a:ln w="57150">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2" idx="0"/>
          </p:cNvCxnSpPr>
          <p:nvPr/>
        </p:nvCxnSpPr>
        <p:spPr>
          <a:xfrm rot="5400000">
            <a:off x="1307205" y="2859109"/>
            <a:ext cx="2446988" cy="953038"/>
          </a:xfrm>
          <a:prstGeom prst="straightConnector1">
            <a:avLst/>
          </a:prstGeom>
          <a:ln w="57150">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2"/>
            <a:endCxn id="12" idx="0"/>
          </p:cNvCxnSpPr>
          <p:nvPr/>
        </p:nvCxnSpPr>
        <p:spPr>
          <a:xfrm rot="5400000">
            <a:off x="2897746" y="1294325"/>
            <a:ext cx="2421231" cy="4108362"/>
          </a:xfrm>
          <a:prstGeom prst="straightConnector1">
            <a:avLst/>
          </a:prstGeom>
          <a:ln w="57150">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1"/>
            <a:endCxn id="12" idx="0"/>
          </p:cNvCxnSpPr>
          <p:nvPr/>
        </p:nvCxnSpPr>
        <p:spPr>
          <a:xfrm rot="10800000" flipV="1">
            <a:off x="2054180" y="3078050"/>
            <a:ext cx="4204952" cy="1481071"/>
          </a:xfrm>
          <a:prstGeom prst="straightConnector1">
            <a:avLst/>
          </a:prstGeom>
          <a:ln w="57150">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2"/>
            <a:endCxn id="12" idx="0"/>
          </p:cNvCxnSpPr>
          <p:nvPr/>
        </p:nvCxnSpPr>
        <p:spPr>
          <a:xfrm rot="5400000">
            <a:off x="1551905" y="1519707"/>
            <a:ext cx="3541691" cy="2537139"/>
          </a:xfrm>
          <a:prstGeom prst="straightConnector1">
            <a:avLst/>
          </a:prstGeom>
          <a:ln w="57150">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par>
                                <p:cTn id="11" presetID="22" presetClass="entr" presetSubtype="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500"/>
                                        <p:tgtEl>
                                          <p:spTgt spid="15"/>
                                        </p:tgtEl>
                                      </p:cBhvr>
                                    </p:animEffect>
                                  </p:childTnLst>
                                </p:cTn>
                              </p:par>
                              <p:par>
                                <p:cTn id="14" presetID="22" presetClass="entr" presetSubtype="1"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up)">
                                      <p:cBhvr>
                                        <p:cTn id="16" dur="500"/>
                                        <p:tgtEl>
                                          <p:spTgt spid="16"/>
                                        </p:tgtEl>
                                      </p:cBhvr>
                                    </p:animEffect>
                                  </p:childTnLst>
                                </p:cTn>
                              </p:par>
                              <p:par>
                                <p:cTn id="17" presetID="22" presetClass="entr" presetSubtype="1"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up)">
                                      <p:cBhvr>
                                        <p:cTn id="19" dur="500"/>
                                        <p:tgtEl>
                                          <p:spTgt spid="17"/>
                                        </p:tgtEl>
                                      </p:cBhvr>
                                    </p:animEffect>
                                  </p:childTnLst>
                                </p:cTn>
                              </p:par>
                              <p:par>
                                <p:cTn id="20" presetID="22" presetClass="entr" presetSubtype="1"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1522" y="2408348"/>
            <a:ext cx="11848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Level Up</a:t>
            </a:r>
            <a:endParaRPr lang="en-GB" sz="2000" b="1" dirty="0"/>
          </a:p>
        </p:txBody>
      </p:sp>
      <p:grpSp>
        <p:nvGrpSpPr>
          <p:cNvPr id="3" name="Group 23"/>
          <p:cNvGrpSpPr/>
          <p:nvPr/>
        </p:nvGrpSpPr>
        <p:grpSpPr>
          <a:xfrm>
            <a:off x="2459865" y="412124"/>
            <a:ext cx="4250029" cy="3090930"/>
            <a:chOff x="2459865" y="412124"/>
            <a:chExt cx="4250029" cy="3090930"/>
          </a:xfrm>
        </p:grpSpPr>
        <p:sp>
          <p:nvSpPr>
            <p:cNvPr id="4" name="Rectangle 3"/>
            <p:cNvSpPr/>
            <p:nvPr/>
          </p:nvSpPr>
          <p:spPr>
            <a:xfrm>
              <a:off x="2962141" y="2897747"/>
              <a:ext cx="20992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Quest Progress</a:t>
              </a:r>
              <a:endParaRPr lang="en-GB" sz="2000" b="1" dirty="0"/>
            </a:p>
          </p:txBody>
        </p:sp>
        <p:grpSp>
          <p:nvGrpSpPr>
            <p:cNvPr id="5" name="Group 17"/>
            <p:cNvGrpSpPr/>
            <p:nvPr/>
          </p:nvGrpSpPr>
          <p:grpSpPr>
            <a:xfrm>
              <a:off x="2459865" y="412124"/>
              <a:ext cx="4250029" cy="1725767"/>
              <a:chOff x="2459865" y="412124"/>
              <a:chExt cx="4250029" cy="1725767"/>
            </a:xfrm>
          </p:grpSpPr>
          <p:sp>
            <p:nvSpPr>
              <p:cNvPr id="6" name="Rectangle 5"/>
              <p:cNvSpPr/>
              <p:nvPr/>
            </p:nvSpPr>
            <p:spPr>
              <a:xfrm>
                <a:off x="2459865" y="1506827"/>
                <a:ext cx="1094705"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EXP</a:t>
                </a:r>
                <a:endParaRPr lang="en-GB" sz="2000" b="1" dirty="0"/>
              </a:p>
            </p:txBody>
          </p:sp>
          <p:sp>
            <p:nvSpPr>
              <p:cNvPr id="7" name="Rectangle 6"/>
              <p:cNvSpPr/>
              <p:nvPr/>
            </p:nvSpPr>
            <p:spPr>
              <a:xfrm>
                <a:off x="3902299" y="1532584"/>
                <a:ext cx="1390919"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Item</a:t>
                </a:r>
                <a:endParaRPr lang="en-GB" sz="2000" b="1" dirty="0"/>
              </a:p>
            </p:txBody>
          </p:sp>
          <p:sp>
            <p:nvSpPr>
              <p:cNvPr id="8" name="Rectangle 7"/>
              <p:cNvSpPr/>
              <p:nvPr/>
            </p:nvSpPr>
            <p:spPr>
              <a:xfrm>
                <a:off x="5615189" y="1532584"/>
                <a:ext cx="1094705"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Gold</a:t>
                </a:r>
                <a:endParaRPr lang="en-GB" sz="2000" b="1" dirty="0"/>
              </a:p>
            </p:txBody>
          </p:sp>
          <p:sp>
            <p:nvSpPr>
              <p:cNvPr id="9" name="Rectangle 8"/>
              <p:cNvSpPr/>
              <p:nvPr/>
            </p:nvSpPr>
            <p:spPr>
              <a:xfrm>
                <a:off x="3541690" y="412124"/>
                <a:ext cx="20992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Caught a Gnome</a:t>
                </a:r>
                <a:endParaRPr lang="en-GB" sz="2000" b="1" dirty="0"/>
              </a:p>
            </p:txBody>
          </p:sp>
        </p:grpSp>
      </p:grpSp>
      <p:sp>
        <p:nvSpPr>
          <p:cNvPr id="10" name="Rectangle 9"/>
          <p:cNvSpPr/>
          <p:nvPr/>
        </p:nvSpPr>
        <p:spPr>
          <a:xfrm>
            <a:off x="6259132" y="2775397"/>
            <a:ext cx="20992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Quest Complete</a:t>
            </a:r>
            <a:endParaRPr lang="en-GB" sz="2000" b="1" dirty="0"/>
          </a:p>
        </p:txBody>
      </p:sp>
      <p:sp>
        <p:nvSpPr>
          <p:cNvPr id="11" name="Rectangle 10"/>
          <p:cNvSpPr/>
          <p:nvPr/>
        </p:nvSpPr>
        <p:spPr>
          <a:xfrm>
            <a:off x="3850783" y="4243588"/>
            <a:ext cx="20992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New Quest</a:t>
            </a:r>
            <a:endParaRPr lang="en-GB" sz="2000" b="1" dirty="0"/>
          </a:p>
        </p:txBody>
      </p:sp>
      <p:sp>
        <p:nvSpPr>
          <p:cNvPr id="12" name="Rectangle 11"/>
          <p:cNvSpPr/>
          <p:nvPr/>
        </p:nvSpPr>
        <p:spPr>
          <a:xfrm>
            <a:off x="1004551" y="4559122"/>
            <a:ext cx="2099257" cy="779172"/>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Achievement Progress</a:t>
            </a:r>
            <a:endParaRPr lang="en-GB" sz="2000" b="1" dirty="0"/>
          </a:p>
        </p:txBody>
      </p:sp>
      <p:cxnSp>
        <p:nvCxnSpPr>
          <p:cNvPr id="13" name="Straight Arrow Connector 12"/>
          <p:cNvCxnSpPr>
            <a:stCxn id="12" idx="3"/>
            <a:endCxn id="14" idx="1"/>
          </p:cNvCxnSpPr>
          <p:nvPr/>
        </p:nvCxnSpPr>
        <p:spPr>
          <a:xfrm>
            <a:off x="3103808" y="4948708"/>
            <a:ext cx="695459" cy="953037"/>
          </a:xfrm>
          <a:prstGeom prst="straightConnector1">
            <a:avLst/>
          </a:prstGeom>
          <a:ln w="57150">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799267" y="5512159"/>
            <a:ext cx="2099257" cy="779172"/>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Achievement Complete</a:t>
            </a:r>
            <a:endParaRPr lang="en-GB" sz="2000" b="1" dirty="0"/>
          </a:p>
        </p:txBody>
      </p: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1522" y="2408348"/>
            <a:ext cx="11848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Level Up</a:t>
            </a:r>
            <a:endParaRPr lang="en-GB" sz="2000" b="1" dirty="0"/>
          </a:p>
        </p:txBody>
      </p:sp>
      <p:grpSp>
        <p:nvGrpSpPr>
          <p:cNvPr id="3" name="Group 23"/>
          <p:cNvGrpSpPr/>
          <p:nvPr/>
        </p:nvGrpSpPr>
        <p:grpSpPr>
          <a:xfrm>
            <a:off x="2459865" y="412124"/>
            <a:ext cx="4250029" cy="3090930"/>
            <a:chOff x="2459865" y="412124"/>
            <a:chExt cx="4250029" cy="3090930"/>
          </a:xfrm>
        </p:grpSpPr>
        <p:sp>
          <p:nvSpPr>
            <p:cNvPr id="4" name="Rectangle 3"/>
            <p:cNvSpPr/>
            <p:nvPr/>
          </p:nvSpPr>
          <p:spPr>
            <a:xfrm>
              <a:off x="2962141" y="2897747"/>
              <a:ext cx="20992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Quest Progress</a:t>
              </a:r>
              <a:endParaRPr lang="en-GB" sz="2000" b="1" dirty="0"/>
            </a:p>
          </p:txBody>
        </p:sp>
        <p:grpSp>
          <p:nvGrpSpPr>
            <p:cNvPr id="5" name="Group 17"/>
            <p:cNvGrpSpPr/>
            <p:nvPr/>
          </p:nvGrpSpPr>
          <p:grpSpPr>
            <a:xfrm>
              <a:off x="2459865" y="412124"/>
              <a:ext cx="4250029" cy="1725767"/>
              <a:chOff x="2459865" y="412124"/>
              <a:chExt cx="4250029" cy="1725767"/>
            </a:xfrm>
          </p:grpSpPr>
          <p:sp>
            <p:nvSpPr>
              <p:cNvPr id="6" name="Rectangle 5"/>
              <p:cNvSpPr/>
              <p:nvPr/>
            </p:nvSpPr>
            <p:spPr>
              <a:xfrm>
                <a:off x="2459865" y="1506827"/>
                <a:ext cx="1094705"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EXP</a:t>
                </a:r>
                <a:endParaRPr lang="en-GB" sz="2000" b="1" dirty="0"/>
              </a:p>
            </p:txBody>
          </p:sp>
          <p:sp>
            <p:nvSpPr>
              <p:cNvPr id="7" name="Rectangle 6"/>
              <p:cNvSpPr/>
              <p:nvPr/>
            </p:nvSpPr>
            <p:spPr>
              <a:xfrm>
                <a:off x="3902299" y="1532584"/>
                <a:ext cx="1390919"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Item</a:t>
                </a:r>
                <a:endParaRPr lang="en-GB" sz="2000" b="1" dirty="0"/>
              </a:p>
            </p:txBody>
          </p:sp>
          <p:sp>
            <p:nvSpPr>
              <p:cNvPr id="8" name="Rectangle 7"/>
              <p:cNvSpPr/>
              <p:nvPr/>
            </p:nvSpPr>
            <p:spPr>
              <a:xfrm>
                <a:off x="5615189" y="1532584"/>
                <a:ext cx="1094705"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Gold</a:t>
                </a:r>
                <a:endParaRPr lang="en-GB" sz="2000" b="1" dirty="0"/>
              </a:p>
            </p:txBody>
          </p:sp>
          <p:sp>
            <p:nvSpPr>
              <p:cNvPr id="9" name="Rectangle 8"/>
              <p:cNvSpPr/>
              <p:nvPr/>
            </p:nvSpPr>
            <p:spPr>
              <a:xfrm>
                <a:off x="3541690" y="412124"/>
                <a:ext cx="20992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Caught a Gnome</a:t>
                </a:r>
                <a:endParaRPr lang="en-GB" sz="2000" b="1" dirty="0"/>
              </a:p>
            </p:txBody>
          </p:sp>
        </p:grpSp>
      </p:grpSp>
      <p:sp>
        <p:nvSpPr>
          <p:cNvPr id="10" name="Rectangle 9"/>
          <p:cNvSpPr/>
          <p:nvPr/>
        </p:nvSpPr>
        <p:spPr>
          <a:xfrm>
            <a:off x="6259132" y="2775397"/>
            <a:ext cx="20992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Quest Complete</a:t>
            </a:r>
            <a:endParaRPr lang="en-GB" sz="2000" b="1" dirty="0"/>
          </a:p>
        </p:txBody>
      </p:sp>
      <p:sp>
        <p:nvSpPr>
          <p:cNvPr id="11" name="Rectangle 10"/>
          <p:cNvSpPr/>
          <p:nvPr/>
        </p:nvSpPr>
        <p:spPr>
          <a:xfrm>
            <a:off x="3850783" y="4243588"/>
            <a:ext cx="2099257" cy="60530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New Quest</a:t>
            </a:r>
            <a:endParaRPr lang="en-GB" sz="2000" b="1" dirty="0"/>
          </a:p>
        </p:txBody>
      </p:sp>
      <p:sp>
        <p:nvSpPr>
          <p:cNvPr id="12" name="Rectangle 11"/>
          <p:cNvSpPr/>
          <p:nvPr/>
        </p:nvSpPr>
        <p:spPr>
          <a:xfrm>
            <a:off x="1004551" y="4559122"/>
            <a:ext cx="2099257" cy="779172"/>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Achievement Progress</a:t>
            </a:r>
            <a:endParaRPr lang="en-GB" sz="2000" b="1" dirty="0"/>
          </a:p>
        </p:txBody>
      </p:sp>
      <p:cxnSp>
        <p:nvCxnSpPr>
          <p:cNvPr id="13" name="Straight Arrow Connector 12"/>
          <p:cNvCxnSpPr>
            <a:stCxn id="14" idx="0"/>
            <a:endCxn id="4" idx="2"/>
          </p:cNvCxnSpPr>
          <p:nvPr/>
        </p:nvCxnSpPr>
        <p:spPr>
          <a:xfrm rot="16200000" flipV="1">
            <a:off x="3425781" y="4089044"/>
            <a:ext cx="2009105" cy="837126"/>
          </a:xfrm>
          <a:prstGeom prst="straightConnector1">
            <a:avLst/>
          </a:prstGeom>
          <a:ln w="57150">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799267" y="5512159"/>
            <a:ext cx="2099257" cy="779172"/>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Achievement Complete</a:t>
            </a:r>
            <a:endParaRPr lang="en-GB" sz="2000" b="1" dirty="0"/>
          </a:p>
        </p:txBody>
      </p:sp>
      <p:cxnSp>
        <p:nvCxnSpPr>
          <p:cNvPr id="15" name="Straight Arrow Connector 14"/>
          <p:cNvCxnSpPr>
            <a:stCxn id="14" idx="0"/>
            <a:endCxn id="12" idx="3"/>
          </p:cNvCxnSpPr>
          <p:nvPr/>
        </p:nvCxnSpPr>
        <p:spPr>
          <a:xfrm rot="16200000" flipV="1">
            <a:off x="3694627" y="4357890"/>
            <a:ext cx="563451" cy="1745088"/>
          </a:xfrm>
          <a:prstGeom prst="straightConnector1">
            <a:avLst/>
          </a:prstGeom>
          <a:ln w="57150">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4" idx="0"/>
            <a:endCxn id="11" idx="2"/>
          </p:cNvCxnSpPr>
          <p:nvPr/>
        </p:nvCxnSpPr>
        <p:spPr>
          <a:xfrm rot="5400000" flipH="1" flipV="1">
            <a:off x="4543022" y="5154769"/>
            <a:ext cx="663264" cy="51516"/>
          </a:xfrm>
          <a:prstGeom prst="straightConnector1">
            <a:avLst/>
          </a:prstGeom>
          <a:ln w="57150">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4" idx="0"/>
            <a:endCxn id="8" idx="2"/>
          </p:cNvCxnSpPr>
          <p:nvPr/>
        </p:nvCxnSpPr>
        <p:spPr>
          <a:xfrm rot="5400000" flipH="1" flipV="1">
            <a:off x="3818585" y="3168202"/>
            <a:ext cx="3374268" cy="1313646"/>
          </a:xfrm>
          <a:prstGeom prst="straightConnector1">
            <a:avLst/>
          </a:prstGeom>
          <a:ln w="57150">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0"/>
            <a:endCxn id="7" idx="2"/>
          </p:cNvCxnSpPr>
          <p:nvPr/>
        </p:nvCxnSpPr>
        <p:spPr>
          <a:xfrm rot="16200000" flipV="1">
            <a:off x="3036194" y="3699456"/>
            <a:ext cx="3374268" cy="251137"/>
          </a:xfrm>
          <a:prstGeom prst="straightConnector1">
            <a:avLst/>
          </a:prstGeom>
          <a:ln w="57150">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0"/>
          </p:cNvCxnSpPr>
          <p:nvPr/>
        </p:nvCxnSpPr>
        <p:spPr>
          <a:xfrm rot="16200000" flipV="1">
            <a:off x="2228045" y="2891308"/>
            <a:ext cx="3400025" cy="1841678"/>
          </a:xfrm>
          <a:prstGeom prst="straightConnector1">
            <a:avLst/>
          </a:prstGeom>
          <a:ln w="57150">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500"/>
                                        <p:tgtEl>
                                          <p:spTgt spid="17"/>
                                        </p:tgtEl>
                                      </p:cBhvr>
                                    </p:animEffect>
                                  </p:childTnLst>
                                </p:cTn>
                              </p:par>
                              <p:par>
                                <p:cTn id="17" presetID="22" presetClass="entr" presetSubtype="4"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Quests &amp; Achievements</a:t>
            </a:r>
            <a:endParaRPr lang="en-GB" dirty="0"/>
          </a:p>
        </p:txBody>
      </p:sp>
      <p:sp>
        <p:nvSpPr>
          <p:cNvPr id="3" name="Content Placeholder 2"/>
          <p:cNvSpPr>
            <a:spLocks noGrp="1"/>
          </p:cNvSpPr>
          <p:nvPr>
            <p:ph sz="quarter" idx="10"/>
          </p:nvPr>
        </p:nvSpPr>
        <p:spPr/>
        <p:txBody>
          <a:bodyPr/>
          <a:lstStyle/>
          <a:p>
            <a:r>
              <a:rPr lang="en-GB" dirty="0" smtClean="0"/>
              <a:t>100+ actions available in the game</a:t>
            </a:r>
          </a:p>
          <a:p>
            <a:pPr lvl="1"/>
            <a:r>
              <a:rPr lang="en-GB" dirty="0" smtClean="0"/>
              <a:t>Most can be tied to quests/achievements</a:t>
            </a:r>
          </a:p>
          <a:p>
            <a:pPr lvl="1"/>
            <a:r>
              <a:rPr lang="en-GB" dirty="0" smtClean="0"/>
              <a:t>Many yield rewards</a:t>
            </a:r>
          </a:p>
          <a:p>
            <a:endParaRPr lang="en-GB" dirty="0" smtClean="0"/>
          </a:p>
          <a:p>
            <a:r>
              <a:rPr lang="en-GB" dirty="0" smtClean="0"/>
              <a:t>Triggered from different abstraction layers</a:t>
            </a:r>
          </a:p>
          <a:p>
            <a:pPr lvl="1"/>
            <a:r>
              <a:rPr lang="en-GB" dirty="0" smtClean="0"/>
              <a:t>Level controller</a:t>
            </a:r>
          </a:p>
          <a:p>
            <a:pPr lvl="1"/>
            <a:r>
              <a:rPr lang="en-GB" dirty="0" smtClean="0"/>
              <a:t>Trapping controller</a:t>
            </a:r>
          </a:p>
          <a:p>
            <a:pPr lvl="1"/>
            <a:r>
              <a:rPr lang="en-GB" dirty="0" smtClean="0"/>
              <a:t>...</a:t>
            </a:r>
            <a:endParaRPr lang="en-GB" dirty="0"/>
          </a:p>
        </p:txBody>
      </p:sp>
    </p:spTree>
  </p:cSld>
  <p:clrMapOvr>
    <a:masterClrMapping/>
  </p:clrMapOvr>
  <p:transition spd="med">
    <p:strips dir="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Quests &amp; Achievements</a:t>
            </a:r>
            <a:endParaRPr lang="en-GB" dirty="0"/>
          </a:p>
        </p:txBody>
      </p:sp>
      <p:sp>
        <p:nvSpPr>
          <p:cNvPr id="3" name="Content Placeholder 2"/>
          <p:cNvSpPr>
            <a:spLocks noGrp="1"/>
          </p:cNvSpPr>
          <p:nvPr>
            <p:ph sz="quarter" idx="10"/>
          </p:nvPr>
        </p:nvSpPr>
        <p:spPr/>
        <p:txBody>
          <a:bodyPr/>
          <a:lstStyle/>
          <a:p>
            <a:r>
              <a:rPr lang="en-GB" dirty="0" smtClean="0"/>
              <a:t>Non-functional requirements</a:t>
            </a:r>
          </a:p>
          <a:p>
            <a:pPr lvl="1"/>
            <a:r>
              <a:rPr lang="en-GB" dirty="0" smtClean="0"/>
              <a:t>Analytics tracking</a:t>
            </a:r>
          </a:p>
          <a:p>
            <a:pPr lvl="1"/>
            <a:r>
              <a:rPr lang="en-GB" dirty="0" smtClean="0"/>
              <a:t>3</a:t>
            </a:r>
            <a:r>
              <a:rPr lang="en-GB" baseline="30000" dirty="0" smtClean="0"/>
              <a:t>rd</a:t>
            </a:r>
            <a:r>
              <a:rPr lang="en-GB" dirty="0" smtClean="0"/>
              <a:t> party reporting</a:t>
            </a:r>
          </a:p>
          <a:p>
            <a:pPr lvl="1"/>
            <a:r>
              <a:rPr lang="en-GB" dirty="0" smtClean="0"/>
              <a:t>...</a:t>
            </a:r>
          </a:p>
        </p:txBody>
      </p:sp>
    </p:spTree>
  </p:cSld>
  <p:clrMapOvr>
    <a:masterClrMapping/>
  </p:clrMapOvr>
  <p:transition spd="med">
    <p:strips dir="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F#?</a:t>
            </a:r>
            <a:endParaRPr lang="en-GB" dirty="0"/>
          </a:p>
        </p:txBody>
      </p:sp>
      <p:sp>
        <p:nvSpPr>
          <p:cNvPr id="3" name="Content Placeholder 2"/>
          <p:cNvSpPr>
            <a:spLocks noGrp="1"/>
          </p:cNvSpPr>
          <p:nvPr>
            <p:ph sz="quarter" idx="10"/>
          </p:nvPr>
        </p:nvSpPr>
        <p:spPr/>
        <p:txBody>
          <a:bodyPr/>
          <a:lstStyle/>
          <a:p>
            <a:r>
              <a:rPr lang="en-GB" dirty="0" smtClean="0"/>
              <a:t>Functional-first</a:t>
            </a:r>
          </a:p>
          <a:p>
            <a:r>
              <a:rPr lang="en-GB" dirty="0" smtClean="0"/>
              <a:t>ML family of languages</a:t>
            </a:r>
          </a:p>
          <a:p>
            <a:r>
              <a:rPr lang="en-GB" dirty="0" smtClean="0"/>
              <a:t>1</a:t>
            </a:r>
            <a:r>
              <a:rPr lang="en-GB" baseline="30000" dirty="0" smtClean="0"/>
              <a:t>st</a:t>
            </a:r>
            <a:r>
              <a:rPr lang="en-GB" dirty="0" smtClean="0"/>
              <a:t> class citizen on the </a:t>
            </a:r>
            <a:r>
              <a:rPr lang="en-GB" dirty="0" err="1" smtClean="0"/>
              <a:t>.Net</a:t>
            </a:r>
            <a:r>
              <a:rPr lang="en-GB" dirty="0" smtClean="0"/>
              <a:t> platform</a:t>
            </a:r>
          </a:p>
          <a:p>
            <a:pPr lvl="1"/>
            <a:r>
              <a:rPr lang="en-GB" dirty="0" smtClean="0"/>
              <a:t>also supported by Mono</a:t>
            </a:r>
          </a:p>
        </p:txBody>
      </p:sp>
    </p:spTree>
  </p:cSld>
  <p:clrMapOvr>
    <a:masterClrMapping/>
  </p:clrMapOvr>
  <p:transition spd="med">
    <p:strips dir="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Quests &amp; Achievements</a:t>
            </a:r>
            <a:endParaRPr lang="en-GB" dirty="0"/>
          </a:p>
        </p:txBody>
      </p:sp>
      <p:sp>
        <p:nvSpPr>
          <p:cNvPr id="3" name="Content Placeholder 2"/>
          <p:cNvSpPr>
            <a:spLocks noGrp="1"/>
          </p:cNvSpPr>
          <p:nvPr>
            <p:ph sz="quarter" idx="10"/>
          </p:nvPr>
        </p:nvSpPr>
        <p:spPr/>
        <p:txBody>
          <a:bodyPr/>
          <a:lstStyle/>
          <a:p>
            <a:r>
              <a:rPr lang="en-GB" dirty="0" smtClean="0"/>
              <a:t>Message broker pattern</a:t>
            </a:r>
          </a:p>
          <a:p>
            <a:r>
              <a:rPr lang="en-GB" dirty="0" smtClean="0"/>
              <a:t>Something happened, it’s a FACT</a:t>
            </a:r>
          </a:p>
          <a:p>
            <a:pPr lvl="1"/>
            <a:r>
              <a:rPr lang="en-GB" dirty="0" smtClean="0"/>
              <a:t>Caught a Gnome</a:t>
            </a:r>
          </a:p>
          <a:p>
            <a:pPr lvl="1"/>
            <a:r>
              <a:rPr lang="en-GB" dirty="0" smtClean="0"/>
              <a:t>Received an item</a:t>
            </a:r>
          </a:p>
          <a:p>
            <a:pPr lvl="1"/>
            <a:r>
              <a:rPr lang="en-GB" dirty="0" smtClean="0"/>
              <a:t>Got some EXP</a:t>
            </a:r>
          </a:p>
          <a:p>
            <a:pPr lvl="1"/>
            <a:r>
              <a:rPr lang="en-GB" dirty="0" smtClean="0"/>
              <a:t>...</a:t>
            </a:r>
          </a:p>
        </p:txBody>
      </p:sp>
    </p:spTree>
  </p:cSld>
  <p:clrMapOvr>
    <a:masterClrMapping/>
  </p:clrMapOvr>
  <p:transition spd="med">
    <p:strips dir="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09859" y="1378039"/>
            <a:ext cx="2086377" cy="347729"/>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Caught Gnome</a:t>
            </a:r>
            <a:endParaRPr lang="en-GB" sz="2000" b="1" dirty="0"/>
          </a:p>
        </p:txBody>
      </p:sp>
      <p:sp>
        <p:nvSpPr>
          <p:cNvPr id="5" name="Rectangle 4"/>
          <p:cNvSpPr/>
          <p:nvPr/>
        </p:nvSpPr>
        <p:spPr>
          <a:xfrm>
            <a:off x="5422005" y="1365159"/>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Trapping</a:t>
            </a:r>
            <a:endParaRPr lang="en-GB" sz="2000" b="1" dirty="0">
              <a:solidFill>
                <a:schemeClr val="tx1"/>
              </a:solidFill>
            </a:endParaRPr>
          </a:p>
        </p:txBody>
      </p:sp>
      <p:sp>
        <p:nvSpPr>
          <p:cNvPr id="6" name="TextBox 5"/>
          <p:cNvSpPr txBox="1"/>
          <p:nvPr/>
        </p:nvSpPr>
        <p:spPr>
          <a:xfrm>
            <a:off x="2125016" y="734096"/>
            <a:ext cx="1037463" cy="461665"/>
          </a:xfrm>
          <a:prstGeom prst="rect">
            <a:avLst/>
          </a:prstGeom>
          <a:noFill/>
        </p:spPr>
        <p:txBody>
          <a:bodyPr wrap="none" rtlCol="0">
            <a:spAutoFit/>
          </a:bodyPr>
          <a:lstStyle/>
          <a:p>
            <a:r>
              <a:rPr lang="en-GB" sz="2400" b="1" dirty="0" smtClean="0">
                <a:solidFill>
                  <a:schemeClr val="bg1"/>
                </a:solidFill>
              </a:rPr>
              <a:t>Queue</a:t>
            </a:r>
            <a:endParaRPr lang="en-GB" sz="2400" b="1" dirty="0">
              <a:solidFill>
                <a:schemeClr val="bg1"/>
              </a:solidFill>
            </a:endParaRPr>
          </a:p>
        </p:txBody>
      </p:sp>
      <p:cxnSp>
        <p:nvCxnSpPr>
          <p:cNvPr id="7" name="Straight Arrow Connector 6"/>
          <p:cNvCxnSpPr/>
          <p:nvPr/>
        </p:nvCxnSpPr>
        <p:spPr>
          <a:xfrm rot="5400000">
            <a:off x="-392806" y="2981459"/>
            <a:ext cx="3000778" cy="1588"/>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422005" y="2202285"/>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Levelling</a:t>
            </a:r>
            <a:endParaRPr lang="en-GB" sz="2000" b="1" dirty="0">
              <a:solidFill>
                <a:schemeClr val="tx1"/>
              </a:solidFill>
            </a:endParaRPr>
          </a:p>
        </p:txBody>
      </p:sp>
      <p:sp>
        <p:nvSpPr>
          <p:cNvPr id="9" name="Rectangle 8"/>
          <p:cNvSpPr/>
          <p:nvPr/>
        </p:nvSpPr>
        <p:spPr>
          <a:xfrm>
            <a:off x="5422005" y="3000776"/>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Quests</a:t>
            </a:r>
            <a:endParaRPr lang="en-GB" sz="2000" b="1" dirty="0">
              <a:solidFill>
                <a:schemeClr val="tx1"/>
              </a:solidFill>
            </a:endParaRPr>
          </a:p>
        </p:txBody>
      </p:sp>
      <p:sp>
        <p:nvSpPr>
          <p:cNvPr id="10" name="Rectangle 9"/>
          <p:cNvSpPr/>
          <p:nvPr/>
        </p:nvSpPr>
        <p:spPr>
          <a:xfrm>
            <a:off x="5422005" y="3837903"/>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Achievements</a:t>
            </a:r>
            <a:endParaRPr lang="en-GB" sz="2000" b="1" dirty="0">
              <a:solidFill>
                <a:schemeClr val="tx1"/>
              </a:solidFill>
            </a:endParaRPr>
          </a:p>
        </p:txBody>
      </p:sp>
      <p:sp>
        <p:nvSpPr>
          <p:cNvPr id="11" name="Rectangle 10"/>
          <p:cNvSpPr/>
          <p:nvPr/>
        </p:nvSpPr>
        <p:spPr>
          <a:xfrm>
            <a:off x="5422005" y="4687909"/>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Analytics</a:t>
            </a:r>
            <a:endParaRPr lang="en-GB" sz="2000" b="1" dirty="0">
              <a:solidFill>
                <a:schemeClr val="tx1"/>
              </a:solidFill>
            </a:endParaRPr>
          </a:p>
        </p:txBody>
      </p:sp>
      <p:sp>
        <p:nvSpPr>
          <p:cNvPr id="12" name="Rectangle 11"/>
          <p:cNvSpPr/>
          <p:nvPr/>
        </p:nvSpPr>
        <p:spPr>
          <a:xfrm>
            <a:off x="5422005" y="5422005"/>
            <a:ext cx="1931831" cy="708339"/>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Partner Reporting</a:t>
            </a:r>
            <a:endParaRPr lang="en-GB" sz="2000" b="1" dirty="0">
              <a:solidFill>
                <a:schemeClr val="tx1"/>
              </a:solidFill>
            </a:endParaRPr>
          </a:p>
        </p:txBody>
      </p:sp>
      <p:cxnSp>
        <p:nvCxnSpPr>
          <p:cNvPr id="13" name="Straight Arrow Connector 12"/>
          <p:cNvCxnSpPr>
            <a:stCxn id="4" idx="3"/>
            <a:endCxn id="5" idx="1"/>
          </p:cNvCxnSpPr>
          <p:nvPr/>
        </p:nvCxnSpPr>
        <p:spPr>
          <a:xfrm>
            <a:off x="3696236" y="1551904"/>
            <a:ext cx="1725769" cy="38636"/>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8" idx="1"/>
          </p:cNvCxnSpPr>
          <p:nvPr/>
        </p:nvCxnSpPr>
        <p:spPr>
          <a:xfrm>
            <a:off x="3696236" y="1551904"/>
            <a:ext cx="1725769" cy="875762"/>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3"/>
            <a:endCxn id="9" idx="1"/>
          </p:cNvCxnSpPr>
          <p:nvPr/>
        </p:nvCxnSpPr>
        <p:spPr>
          <a:xfrm>
            <a:off x="3696236" y="1551904"/>
            <a:ext cx="1725769" cy="1674253"/>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 idx="3"/>
            <a:endCxn id="10" idx="1"/>
          </p:cNvCxnSpPr>
          <p:nvPr/>
        </p:nvCxnSpPr>
        <p:spPr>
          <a:xfrm>
            <a:off x="3696236" y="1551904"/>
            <a:ext cx="1725769" cy="251138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4" idx="3"/>
            <a:endCxn id="11" idx="1"/>
          </p:cNvCxnSpPr>
          <p:nvPr/>
        </p:nvCxnSpPr>
        <p:spPr>
          <a:xfrm>
            <a:off x="3696236" y="1551904"/>
            <a:ext cx="1725769" cy="3361386"/>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 idx="3"/>
            <a:endCxn id="12" idx="1"/>
          </p:cNvCxnSpPr>
          <p:nvPr/>
        </p:nvCxnSpPr>
        <p:spPr>
          <a:xfrm>
            <a:off x="3696236" y="1551904"/>
            <a:ext cx="1725769" cy="422427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9859" y="1378039"/>
            <a:ext cx="2086377" cy="347729"/>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Caught Gnome</a:t>
            </a:r>
            <a:endParaRPr lang="en-GB" sz="2000" b="1" dirty="0"/>
          </a:p>
        </p:txBody>
      </p:sp>
      <p:sp>
        <p:nvSpPr>
          <p:cNvPr id="3" name="Rectangle 2"/>
          <p:cNvSpPr/>
          <p:nvPr/>
        </p:nvSpPr>
        <p:spPr>
          <a:xfrm>
            <a:off x="5422005" y="1365159"/>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Trapping</a:t>
            </a:r>
            <a:endParaRPr lang="en-GB" sz="2000" b="1" dirty="0">
              <a:solidFill>
                <a:schemeClr val="tx1"/>
              </a:solidFill>
            </a:endParaRPr>
          </a:p>
        </p:txBody>
      </p:sp>
      <p:sp>
        <p:nvSpPr>
          <p:cNvPr id="4" name="TextBox 3"/>
          <p:cNvSpPr txBox="1"/>
          <p:nvPr/>
        </p:nvSpPr>
        <p:spPr>
          <a:xfrm>
            <a:off x="2125016" y="734096"/>
            <a:ext cx="1037463" cy="461665"/>
          </a:xfrm>
          <a:prstGeom prst="rect">
            <a:avLst/>
          </a:prstGeom>
          <a:noFill/>
        </p:spPr>
        <p:txBody>
          <a:bodyPr wrap="none" rtlCol="0">
            <a:spAutoFit/>
          </a:bodyPr>
          <a:lstStyle/>
          <a:p>
            <a:r>
              <a:rPr lang="en-GB" sz="2400" b="1" dirty="0" smtClean="0">
                <a:solidFill>
                  <a:schemeClr val="bg1"/>
                </a:solidFill>
              </a:rPr>
              <a:t>Queue</a:t>
            </a:r>
            <a:endParaRPr lang="en-GB" sz="2400" b="1" dirty="0">
              <a:solidFill>
                <a:schemeClr val="bg1"/>
              </a:solidFill>
            </a:endParaRPr>
          </a:p>
        </p:txBody>
      </p:sp>
      <p:cxnSp>
        <p:nvCxnSpPr>
          <p:cNvPr id="5" name="Straight Arrow Connector 4"/>
          <p:cNvCxnSpPr/>
          <p:nvPr/>
        </p:nvCxnSpPr>
        <p:spPr>
          <a:xfrm rot="5400000">
            <a:off x="-392806" y="2981459"/>
            <a:ext cx="3000778" cy="1588"/>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422005" y="2202285"/>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Levelling</a:t>
            </a:r>
            <a:endParaRPr lang="en-GB" sz="2000" b="1" dirty="0">
              <a:solidFill>
                <a:schemeClr val="tx1"/>
              </a:solidFill>
            </a:endParaRPr>
          </a:p>
        </p:txBody>
      </p:sp>
      <p:sp>
        <p:nvSpPr>
          <p:cNvPr id="7" name="Rectangle 6"/>
          <p:cNvSpPr/>
          <p:nvPr/>
        </p:nvSpPr>
        <p:spPr>
          <a:xfrm>
            <a:off x="5422005" y="3000776"/>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Quests</a:t>
            </a:r>
            <a:endParaRPr lang="en-GB" sz="2000" b="1" dirty="0">
              <a:solidFill>
                <a:schemeClr val="tx1"/>
              </a:solidFill>
            </a:endParaRPr>
          </a:p>
        </p:txBody>
      </p:sp>
      <p:sp>
        <p:nvSpPr>
          <p:cNvPr id="8" name="Rectangle 7"/>
          <p:cNvSpPr/>
          <p:nvPr/>
        </p:nvSpPr>
        <p:spPr>
          <a:xfrm>
            <a:off x="5422005" y="3837903"/>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Achievements</a:t>
            </a:r>
            <a:endParaRPr lang="en-GB" sz="2000" b="1" dirty="0">
              <a:solidFill>
                <a:schemeClr val="tx1"/>
              </a:solidFill>
            </a:endParaRPr>
          </a:p>
        </p:txBody>
      </p:sp>
      <p:sp>
        <p:nvSpPr>
          <p:cNvPr id="9" name="Rectangle 8"/>
          <p:cNvSpPr/>
          <p:nvPr/>
        </p:nvSpPr>
        <p:spPr>
          <a:xfrm>
            <a:off x="5422005" y="4687909"/>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Analytics</a:t>
            </a:r>
            <a:endParaRPr lang="en-GB" sz="2000" b="1" dirty="0">
              <a:solidFill>
                <a:schemeClr val="tx1"/>
              </a:solidFill>
            </a:endParaRPr>
          </a:p>
        </p:txBody>
      </p:sp>
      <p:sp>
        <p:nvSpPr>
          <p:cNvPr id="10" name="Rectangle 9"/>
          <p:cNvSpPr/>
          <p:nvPr/>
        </p:nvSpPr>
        <p:spPr>
          <a:xfrm>
            <a:off x="5422005" y="5422005"/>
            <a:ext cx="1931831" cy="708339"/>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Partner Reporting</a:t>
            </a:r>
            <a:endParaRPr lang="en-GB" sz="2000" b="1" dirty="0">
              <a:solidFill>
                <a:schemeClr val="tx1"/>
              </a:solidFill>
            </a:endParaRPr>
          </a:p>
        </p:txBody>
      </p:sp>
      <p:sp>
        <p:nvSpPr>
          <p:cNvPr id="11" name="TextBox 10"/>
          <p:cNvSpPr txBox="1"/>
          <p:nvPr/>
        </p:nvSpPr>
        <p:spPr>
          <a:xfrm>
            <a:off x="7547021" y="2202287"/>
            <a:ext cx="1003544" cy="461665"/>
          </a:xfrm>
          <a:prstGeom prst="rect">
            <a:avLst/>
          </a:prstGeom>
          <a:noFill/>
        </p:spPr>
        <p:txBody>
          <a:bodyPr wrap="none" rtlCol="0">
            <a:spAutoFit/>
          </a:bodyPr>
          <a:lstStyle/>
          <a:p>
            <a:r>
              <a:rPr lang="en-GB" sz="2400" b="1" dirty="0" smtClean="0">
                <a:solidFill>
                  <a:schemeClr val="bg1"/>
                </a:solidFill>
              </a:rPr>
              <a:t>Ignore</a:t>
            </a:r>
            <a:endParaRPr lang="en-GB" sz="2400" b="1" dirty="0">
              <a:solidFill>
                <a:schemeClr val="bg1"/>
              </a:solidFill>
            </a:endParaRPr>
          </a:p>
        </p:txBody>
      </p:sp>
      <p:sp>
        <p:nvSpPr>
          <p:cNvPr id="12" name="TextBox 11"/>
          <p:cNvSpPr txBox="1"/>
          <p:nvPr/>
        </p:nvSpPr>
        <p:spPr>
          <a:xfrm>
            <a:off x="7547021" y="1339403"/>
            <a:ext cx="1149097" cy="461665"/>
          </a:xfrm>
          <a:prstGeom prst="rect">
            <a:avLst/>
          </a:prstGeom>
          <a:noFill/>
        </p:spPr>
        <p:txBody>
          <a:bodyPr wrap="none" rtlCol="0">
            <a:spAutoFit/>
          </a:bodyPr>
          <a:lstStyle/>
          <a:p>
            <a:r>
              <a:rPr lang="en-GB" sz="2400" b="1" dirty="0" smtClean="0">
                <a:solidFill>
                  <a:schemeClr val="bg1"/>
                </a:solidFill>
              </a:rPr>
              <a:t>Process</a:t>
            </a:r>
            <a:endParaRPr lang="en-GB" sz="2400" b="1" dirty="0">
              <a:solidFill>
                <a:schemeClr val="bg1"/>
              </a:solidFill>
            </a:endParaRPr>
          </a:p>
        </p:txBody>
      </p:sp>
      <p:sp>
        <p:nvSpPr>
          <p:cNvPr id="13" name="TextBox 12"/>
          <p:cNvSpPr txBox="1"/>
          <p:nvPr/>
        </p:nvSpPr>
        <p:spPr>
          <a:xfrm>
            <a:off x="7547021" y="3825026"/>
            <a:ext cx="1149097" cy="461665"/>
          </a:xfrm>
          <a:prstGeom prst="rect">
            <a:avLst/>
          </a:prstGeom>
          <a:noFill/>
        </p:spPr>
        <p:txBody>
          <a:bodyPr wrap="none" rtlCol="0">
            <a:spAutoFit/>
          </a:bodyPr>
          <a:lstStyle/>
          <a:p>
            <a:r>
              <a:rPr lang="en-GB" sz="2400" b="1" dirty="0" smtClean="0">
                <a:solidFill>
                  <a:schemeClr val="bg1"/>
                </a:solidFill>
              </a:rPr>
              <a:t>Process</a:t>
            </a:r>
            <a:endParaRPr lang="en-GB" sz="2400" b="1" dirty="0">
              <a:solidFill>
                <a:schemeClr val="bg1"/>
              </a:solidFill>
            </a:endParaRPr>
          </a:p>
        </p:txBody>
      </p:sp>
      <p:sp>
        <p:nvSpPr>
          <p:cNvPr id="14" name="TextBox 13"/>
          <p:cNvSpPr txBox="1"/>
          <p:nvPr/>
        </p:nvSpPr>
        <p:spPr>
          <a:xfrm>
            <a:off x="7547021" y="3000778"/>
            <a:ext cx="1149097" cy="461665"/>
          </a:xfrm>
          <a:prstGeom prst="rect">
            <a:avLst/>
          </a:prstGeom>
          <a:noFill/>
        </p:spPr>
        <p:txBody>
          <a:bodyPr wrap="none" rtlCol="0">
            <a:spAutoFit/>
          </a:bodyPr>
          <a:lstStyle/>
          <a:p>
            <a:r>
              <a:rPr lang="en-GB" sz="2400" b="1" dirty="0" smtClean="0">
                <a:solidFill>
                  <a:schemeClr val="bg1"/>
                </a:solidFill>
              </a:rPr>
              <a:t>Process</a:t>
            </a:r>
            <a:endParaRPr lang="en-GB" sz="2400" b="1" dirty="0">
              <a:solidFill>
                <a:schemeClr val="bg1"/>
              </a:solidFill>
            </a:endParaRPr>
          </a:p>
        </p:txBody>
      </p:sp>
      <p:sp>
        <p:nvSpPr>
          <p:cNvPr id="15" name="TextBox 14"/>
          <p:cNvSpPr txBox="1"/>
          <p:nvPr/>
        </p:nvSpPr>
        <p:spPr>
          <a:xfrm>
            <a:off x="7547021" y="4687910"/>
            <a:ext cx="1149097" cy="461665"/>
          </a:xfrm>
          <a:prstGeom prst="rect">
            <a:avLst/>
          </a:prstGeom>
          <a:noFill/>
        </p:spPr>
        <p:txBody>
          <a:bodyPr wrap="none" rtlCol="0">
            <a:spAutoFit/>
          </a:bodyPr>
          <a:lstStyle/>
          <a:p>
            <a:r>
              <a:rPr lang="en-GB" sz="2400" b="1" dirty="0" smtClean="0">
                <a:solidFill>
                  <a:schemeClr val="bg1"/>
                </a:solidFill>
              </a:rPr>
              <a:t>Process</a:t>
            </a:r>
            <a:endParaRPr lang="en-GB" sz="2400" b="1" dirty="0">
              <a:solidFill>
                <a:schemeClr val="bg1"/>
              </a:solidFill>
            </a:endParaRPr>
          </a:p>
        </p:txBody>
      </p:sp>
      <p:sp>
        <p:nvSpPr>
          <p:cNvPr id="16" name="TextBox 15"/>
          <p:cNvSpPr txBox="1"/>
          <p:nvPr/>
        </p:nvSpPr>
        <p:spPr>
          <a:xfrm>
            <a:off x="7547021" y="5537915"/>
            <a:ext cx="1003544" cy="461665"/>
          </a:xfrm>
          <a:prstGeom prst="rect">
            <a:avLst/>
          </a:prstGeom>
          <a:noFill/>
        </p:spPr>
        <p:txBody>
          <a:bodyPr wrap="none" rtlCol="0">
            <a:spAutoFit/>
          </a:bodyPr>
          <a:lstStyle/>
          <a:p>
            <a:r>
              <a:rPr lang="en-GB" sz="2400" b="1" dirty="0" smtClean="0">
                <a:solidFill>
                  <a:schemeClr val="bg1"/>
                </a:solidFill>
              </a:rPr>
              <a:t>Ignore</a:t>
            </a:r>
            <a:endParaRPr lang="en-GB" sz="2400" b="1" dirty="0">
              <a:solidFill>
                <a:schemeClr val="bg1"/>
              </a:solidFill>
            </a:endParaRPr>
          </a:p>
        </p:txBody>
      </p: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9859" y="1378039"/>
            <a:ext cx="2086377" cy="347729"/>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Caught Gnome</a:t>
            </a:r>
            <a:endParaRPr lang="en-GB" sz="2000" b="1" dirty="0"/>
          </a:p>
        </p:txBody>
      </p:sp>
      <p:sp>
        <p:nvSpPr>
          <p:cNvPr id="3" name="Rectangle 2"/>
          <p:cNvSpPr/>
          <p:nvPr/>
        </p:nvSpPr>
        <p:spPr>
          <a:xfrm>
            <a:off x="5422005" y="1365159"/>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Trapping</a:t>
            </a:r>
            <a:endParaRPr lang="en-GB" sz="2000" b="1" dirty="0">
              <a:solidFill>
                <a:schemeClr val="tx1"/>
              </a:solidFill>
            </a:endParaRPr>
          </a:p>
        </p:txBody>
      </p:sp>
      <p:sp>
        <p:nvSpPr>
          <p:cNvPr id="4" name="TextBox 3"/>
          <p:cNvSpPr txBox="1"/>
          <p:nvPr/>
        </p:nvSpPr>
        <p:spPr>
          <a:xfrm>
            <a:off x="2125016" y="734096"/>
            <a:ext cx="1037463" cy="461665"/>
          </a:xfrm>
          <a:prstGeom prst="rect">
            <a:avLst/>
          </a:prstGeom>
          <a:noFill/>
        </p:spPr>
        <p:txBody>
          <a:bodyPr wrap="none" rtlCol="0">
            <a:spAutoFit/>
          </a:bodyPr>
          <a:lstStyle/>
          <a:p>
            <a:r>
              <a:rPr lang="en-GB" sz="2400" b="1" dirty="0" smtClean="0">
                <a:solidFill>
                  <a:schemeClr val="bg1"/>
                </a:solidFill>
              </a:rPr>
              <a:t>Queue</a:t>
            </a:r>
            <a:endParaRPr lang="en-GB" sz="2400" b="1" dirty="0">
              <a:solidFill>
                <a:schemeClr val="bg1"/>
              </a:solidFill>
            </a:endParaRPr>
          </a:p>
        </p:txBody>
      </p:sp>
      <p:cxnSp>
        <p:nvCxnSpPr>
          <p:cNvPr id="5" name="Straight Arrow Connector 4"/>
          <p:cNvCxnSpPr/>
          <p:nvPr/>
        </p:nvCxnSpPr>
        <p:spPr>
          <a:xfrm rot="5400000">
            <a:off x="-392806" y="2981459"/>
            <a:ext cx="3000778" cy="1588"/>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422005" y="2202285"/>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Levelling</a:t>
            </a:r>
            <a:endParaRPr lang="en-GB" sz="2000" b="1" dirty="0">
              <a:solidFill>
                <a:schemeClr val="tx1"/>
              </a:solidFill>
            </a:endParaRPr>
          </a:p>
        </p:txBody>
      </p:sp>
      <p:sp>
        <p:nvSpPr>
          <p:cNvPr id="7" name="Rectangle 6"/>
          <p:cNvSpPr/>
          <p:nvPr/>
        </p:nvSpPr>
        <p:spPr>
          <a:xfrm>
            <a:off x="5422005" y="3000776"/>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Quests</a:t>
            </a:r>
            <a:endParaRPr lang="en-GB" sz="2000" b="1" dirty="0">
              <a:solidFill>
                <a:schemeClr val="tx1"/>
              </a:solidFill>
            </a:endParaRPr>
          </a:p>
        </p:txBody>
      </p:sp>
      <p:sp>
        <p:nvSpPr>
          <p:cNvPr id="8" name="Rectangle 7"/>
          <p:cNvSpPr/>
          <p:nvPr/>
        </p:nvSpPr>
        <p:spPr>
          <a:xfrm>
            <a:off x="5422005" y="3837903"/>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Achievements</a:t>
            </a:r>
            <a:endParaRPr lang="en-GB" sz="2000" b="1" dirty="0">
              <a:solidFill>
                <a:schemeClr val="tx1"/>
              </a:solidFill>
            </a:endParaRPr>
          </a:p>
        </p:txBody>
      </p:sp>
      <p:sp>
        <p:nvSpPr>
          <p:cNvPr id="9" name="Rectangle 8"/>
          <p:cNvSpPr/>
          <p:nvPr/>
        </p:nvSpPr>
        <p:spPr>
          <a:xfrm>
            <a:off x="5422005" y="4687909"/>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Analytics</a:t>
            </a:r>
            <a:endParaRPr lang="en-GB" sz="2000" b="1" dirty="0">
              <a:solidFill>
                <a:schemeClr val="tx1"/>
              </a:solidFill>
            </a:endParaRPr>
          </a:p>
        </p:txBody>
      </p:sp>
      <p:sp>
        <p:nvSpPr>
          <p:cNvPr id="10" name="Rectangle 9"/>
          <p:cNvSpPr/>
          <p:nvPr/>
        </p:nvSpPr>
        <p:spPr>
          <a:xfrm>
            <a:off x="5422005" y="5422005"/>
            <a:ext cx="1931831" cy="708339"/>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Partner Reporting</a:t>
            </a:r>
            <a:endParaRPr lang="en-GB" sz="2000" b="1" dirty="0">
              <a:solidFill>
                <a:schemeClr val="tx1"/>
              </a:solidFill>
            </a:endParaRPr>
          </a:p>
        </p:txBody>
      </p:sp>
      <p:sp>
        <p:nvSpPr>
          <p:cNvPr id="11" name="Rectangle 10"/>
          <p:cNvSpPr/>
          <p:nvPr/>
        </p:nvSpPr>
        <p:spPr>
          <a:xfrm>
            <a:off x="1609859" y="1725768"/>
            <a:ext cx="2086377" cy="347729"/>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EXP</a:t>
            </a:r>
            <a:endParaRPr lang="en-GB" sz="2000" b="1" dirty="0"/>
          </a:p>
        </p:txBody>
      </p:sp>
      <p:sp>
        <p:nvSpPr>
          <p:cNvPr id="12" name="Rectangle 11"/>
          <p:cNvSpPr/>
          <p:nvPr/>
        </p:nvSpPr>
        <p:spPr>
          <a:xfrm>
            <a:off x="1609859" y="2086374"/>
            <a:ext cx="2086377" cy="347729"/>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Item</a:t>
            </a:r>
            <a:endParaRPr lang="en-GB" sz="2000" b="1" dirty="0"/>
          </a:p>
        </p:txBody>
      </p:sp>
      <p:sp>
        <p:nvSpPr>
          <p:cNvPr id="13" name="Rectangle 12"/>
          <p:cNvSpPr/>
          <p:nvPr/>
        </p:nvSpPr>
        <p:spPr>
          <a:xfrm>
            <a:off x="1609859" y="2446981"/>
            <a:ext cx="2086377" cy="347729"/>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Gold</a:t>
            </a:r>
            <a:endParaRPr lang="en-GB" sz="2000" b="1" dirty="0"/>
          </a:p>
        </p:txBody>
      </p:sp>
      <p:cxnSp>
        <p:nvCxnSpPr>
          <p:cNvPr id="14" name="Straight Arrow Connector 13"/>
          <p:cNvCxnSpPr>
            <a:stCxn id="3" idx="1"/>
            <a:endCxn id="11" idx="3"/>
          </p:cNvCxnSpPr>
          <p:nvPr/>
        </p:nvCxnSpPr>
        <p:spPr>
          <a:xfrm rot="10800000" flipV="1">
            <a:off x="3696237" y="1590539"/>
            <a:ext cx="1725769" cy="309093"/>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1"/>
            <a:endCxn id="12" idx="3"/>
          </p:cNvCxnSpPr>
          <p:nvPr/>
        </p:nvCxnSpPr>
        <p:spPr>
          <a:xfrm rot="10800000" flipV="1">
            <a:off x="3696237" y="1590539"/>
            <a:ext cx="1725769" cy="669699"/>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1"/>
            <a:endCxn id="13" idx="3"/>
          </p:cNvCxnSpPr>
          <p:nvPr/>
        </p:nvCxnSpPr>
        <p:spPr>
          <a:xfrm rot="10800000" flipV="1">
            <a:off x="3696237" y="1590540"/>
            <a:ext cx="1725769" cy="1030306"/>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right)">
                                      <p:cBhvr>
                                        <p:cTn id="15" dur="500"/>
                                        <p:tgtEl>
                                          <p:spTgt spid="15"/>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right)">
                                      <p:cBhvr>
                                        <p:cTn id="23" dur="500"/>
                                        <p:tgtEl>
                                          <p:spTgt spid="16"/>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9859" y="1378039"/>
            <a:ext cx="2086377" cy="347729"/>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Caught Gnome</a:t>
            </a:r>
            <a:endParaRPr lang="en-GB" sz="2000" b="1" dirty="0"/>
          </a:p>
        </p:txBody>
      </p:sp>
      <p:sp>
        <p:nvSpPr>
          <p:cNvPr id="3" name="Rectangle 2"/>
          <p:cNvSpPr/>
          <p:nvPr/>
        </p:nvSpPr>
        <p:spPr>
          <a:xfrm>
            <a:off x="5422005" y="1365159"/>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Trapping</a:t>
            </a:r>
            <a:endParaRPr lang="en-GB" sz="2000" b="1" dirty="0">
              <a:solidFill>
                <a:schemeClr val="tx1"/>
              </a:solidFill>
            </a:endParaRPr>
          </a:p>
        </p:txBody>
      </p:sp>
      <p:sp>
        <p:nvSpPr>
          <p:cNvPr id="4" name="TextBox 3"/>
          <p:cNvSpPr txBox="1"/>
          <p:nvPr/>
        </p:nvSpPr>
        <p:spPr>
          <a:xfrm>
            <a:off x="2125016" y="734096"/>
            <a:ext cx="1037463" cy="461665"/>
          </a:xfrm>
          <a:prstGeom prst="rect">
            <a:avLst/>
          </a:prstGeom>
          <a:noFill/>
        </p:spPr>
        <p:txBody>
          <a:bodyPr wrap="none" rtlCol="0">
            <a:spAutoFit/>
          </a:bodyPr>
          <a:lstStyle/>
          <a:p>
            <a:r>
              <a:rPr lang="en-GB" sz="2400" b="1" dirty="0" smtClean="0">
                <a:solidFill>
                  <a:schemeClr val="bg1"/>
                </a:solidFill>
              </a:rPr>
              <a:t>Queue</a:t>
            </a:r>
            <a:endParaRPr lang="en-GB" sz="2400" b="1" dirty="0">
              <a:solidFill>
                <a:schemeClr val="bg1"/>
              </a:solidFill>
            </a:endParaRPr>
          </a:p>
        </p:txBody>
      </p:sp>
      <p:cxnSp>
        <p:nvCxnSpPr>
          <p:cNvPr id="5" name="Straight Arrow Connector 4"/>
          <p:cNvCxnSpPr/>
          <p:nvPr/>
        </p:nvCxnSpPr>
        <p:spPr>
          <a:xfrm rot="5400000">
            <a:off x="-392806" y="2981459"/>
            <a:ext cx="3000778" cy="1588"/>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422005" y="2202285"/>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Levelling</a:t>
            </a:r>
            <a:endParaRPr lang="en-GB" sz="2000" b="1" dirty="0">
              <a:solidFill>
                <a:schemeClr val="tx1"/>
              </a:solidFill>
            </a:endParaRPr>
          </a:p>
        </p:txBody>
      </p:sp>
      <p:sp>
        <p:nvSpPr>
          <p:cNvPr id="7" name="Rectangle 6"/>
          <p:cNvSpPr/>
          <p:nvPr/>
        </p:nvSpPr>
        <p:spPr>
          <a:xfrm>
            <a:off x="5422005" y="3000776"/>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Quests</a:t>
            </a:r>
            <a:endParaRPr lang="en-GB" sz="2000" b="1" dirty="0">
              <a:solidFill>
                <a:schemeClr val="tx1"/>
              </a:solidFill>
            </a:endParaRPr>
          </a:p>
        </p:txBody>
      </p:sp>
      <p:sp>
        <p:nvSpPr>
          <p:cNvPr id="8" name="Rectangle 7"/>
          <p:cNvSpPr/>
          <p:nvPr/>
        </p:nvSpPr>
        <p:spPr>
          <a:xfrm>
            <a:off x="5422005" y="3837903"/>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Achievements</a:t>
            </a:r>
            <a:endParaRPr lang="en-GB" sz="2000" b="1" dirty="0">
              <a:solidFill>
                <a:schemeClr val="tx1"/>
              </a:solidFill>
            </a:endParaRPr>
          </a:p>
        </p:txBody>
      </p:sp>
      <p:sp>
        <p:nvSpPr>
          <p:cNvPr id="9" name="Rectangle 8"/>
          <p:cNvSpPr/>
          <p:nvPr/>
        </p:nvSpPr>
        <p:spPr>
          <a:xfrm>
            <a:off x="5422005" y="4687909"/>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Analytics</a:t>
            </a:r>
            <a:endParaRPr lang="en-GB" sz="2000" b="1" dirty="0">
              <a:solidFill>
                <a:schemeClr val="tx1"/>
              </a:solidFill>
            </a:endParaRPr>
          </a:p>
        </p:txBody>
      </p:sp>
      <p:sp>
        <p:nvSpPr>
          <p:cNvPr id="10" name="Rectangle 9"/>
          <p:cNvSpPr/>
          <p:nvPr/>
        </p:nvSpPr>
        <p:spPr>
          <a:xfrm>
            <a:off x="5422005" y="5422005"/>
            <a:ext cx="1931831" cy="708339"/>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Partner Reporting</a:t>
            </a:r>
            <a:endParaRPr lang="en-GB" sz="2000" b="1" dirty="0">
              <a:solidFill>
                <a:schemeClr val="tx1"/>
              </a:solidFill>
            </a:endParaRPr>
          </a:p>
        </p:txBody>
      </p:sp>
      <p:sp>
        <p:nvSpPr>
          <p:cNvPr id="11" name="Rectangle 10"/>
          <p:cNvSpPr/>
          <p:nvPr/>
        </p:nvSpPr>
        <p:spPr>
          <a:xfrm>
            <a:off x="1609859" y="1725768"/>
            <a:ext cx="2086377" cy="347729"/>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EXP</a:t>
            </a:r>
            <a:endParaRPr lang="en-GB" sz="2000" b="1" dirty="0"/>
          </a:p>
        </p:txBody>
      </p:sp>
      <p:sp>
        <p:nvSpPr>
          <p:cNvPr id="12" name="Rectangle 11"/>
          <p:cNvSpPr/>
          <p:nvPr/>
        </p:nvSpPr>
        <p:spPr>
          <a:xfrm>
            <a:off x="1609859" y="2086374"/>
            <a:ext cx="2086377" cy="347729"/>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Item</a:t>
            </a:r>
            <a:endParaRPr lang="en-GB" sz="2000" b="1" dirty="0"/>
          </a:p>
        </p:txBody>
      </p:sp>
      <p:sp>
        <p:nvSpPr>
          <p:cNvPr id="13" name="Rectangle 12"/>
          <p:cNvSpPr/>
          <p:nvPr/>
        </p:nvSpPr>
        <p:spPr>
          <a:xfrm>
            <a:off x="1609859" y="2446981"/>
            <a:ext cx="2086377" cy="347729"/>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Gold</a:t>
            </a:r>
            <a:endParaRPr lang="en-GB" sz="2000" b="1" dirty="0"/>
          </a:p>
        </p:txBody>
      </p:sp>
      <p:cxnSp>
        <p:nvCxnSpPr>
          <p:cNvPr id="14" name="Straight Arrow Connector 13"/>
          <p:cNvCxnSpPr>
            <a:stCxn id="11" idx="3"/>
          </p:cNvCxnSpPr>
          <p:nvPr/>
        </p:nvCxnSpPr>
        <p:spPr>
          <a:xfrm flipV="1">
            <a:off x="3696236" y="1590540"/>
            <a:ext cx="1725769" cy="309093"/>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1" idx="3"/>
          </p:cNvCxnSpPr>
          <p:nvPr/>
        </p:nvCxnSpPr>
        <p:spPr>
          <a:xfrm>
            <a:off x="3696236" y="1899633"/>
            <a:ext cx="1725769" cy="528033"/>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3"/>
          </p:cNvCxnSpPr>
          <p:nvPr/>
        </p:nvCxnSpPr>
        <p:spPr>
          <a:xfrm>
            <a:off x="3696236" y="1899633"/>
            <a:ext cx="1725769" cy="132652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1" idx="3"/>
          </p:cNvCxnSpPr>
          <p:nvPr/>
        </p:nvCxnSpPr>
        <p:spPr>
          <a:xfrm>
            <a:off x="3696236" y="1899633"/>
            <a:ext cx="1725769" cy="216365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3"/>
          </p:cNvCxnSpPr>
          <p:nvPr/>
        </p:nvCxnSpPr>
        <p:spPr>
          <a:xfrm>
            <a:off x="3696236" y="1899633"/>
            <a:ext cx="1725769" cy="3013657"/>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1" idx="3"/>
          </p:cNvCxnSpPr>
          <p:nvPr/>
        </p:nvCxnSpPr>
        <p:spPr>
          <a:xfrm>
            <a:off x="3696236" y="1899633"/>
            <a:ext cx="1725769" cy="3876542"/>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9859" y="1378039"/>
            <a:ext cx="2086377" cy="347729"/>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Caught Gnome</a:t>
            </a:r>
            <a:endParaRPr lang="en-GB" sz="2000" b="1" dirty="0"/>
          </a:p>
        </p:txBody>
      </p:sp>
      <p:sp>
        <p:nvSpPr>
          <p:cNvPr id="3" name="Rectangle 2"/>
          <p:cNvSpPr/>
          <p:nvPr/>
        </p:nvSpPr>
        <p:spPr>
          <a:xfrm>
            <a:off x="5422005" y="1365159"/>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Trapping</a:t>
            </a:r>
            <a:endParaRPr lang="en-GB" sz="2000" b="1" dirty="0">
              <a:solidFill>
                <a:schemeClr val="tx1"/>
              </a:solidFill>
            </a:endParaRPr>
          </a:p>
        </p:txBody>
      </p:sp>
      <p:sp>
        <p:nvSpPr>
          <p:cNvPr id="4" name="TextBox 3"/>
          <p:cNvSpPr txBox="1"/>
          <p:nvPr/>
        </p:nvSpPr>
        <p:spPr>
          <a:xfrm>
            <a:off x="2125016" y="734096"/>
            <a:ext cx="1037463" cy="461665"/>
          </a:xfrm>
          <a:prstGeom prst="rect">
            <a:avLst/>
          </a:prstGeom>
          <a:noFill/>
        </p:spPr>
        <p:txBody>
          <a:bodyPr wrap="none" rtlCol="0">
            <a:spAutoFit/>
          </a:bodyPr>
          <a:lstStyle/>
          <a:p>
            <a:r>
              <a:rPr lang="en-GB" sz="2400" b="1" dirty="0" smtClean="0">
                <a:solidFill>
                  <a:schemeClr val="bg1"/>
                </a:solidFill>
              </a:rPr>
              <a:t>Queue</a:t>
            </a:r>
            <a:endParaRPr lang="en-GB" sz="2400" b="1" dirty="0">
              <a:solidFill>
                <a:schemeClr val="bg1"/>
              </a:solidFill>
            </a:endParaRPr>
          </a:p>
        </p:txBody>
      </p:sp>
      <p:cxnSp>
        <p:nvCxnSpPr>
          <p:cNvPr id="5" name="Straight Arrow Connector 4"/>
          <p:cNvCxnSpPr/>
          <p:nvPr/>
        </p:nvCxnSpPr>
        <p:spPr>
          <a:xfrm rot="5400000">
            <a:off x="-392806" y="2981459"/>
            <a:ext cx="3000778" cy="1588"/>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422005" y="2202285"/>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Levelling</a:t>
            </a:r>
            <a:endParaRPr lang="en-GB" sz="2000" b="1" dirty="0">
              <a:solidFill>
                <a:schemeClr val="tx1"/>
              </a:solidFill>
            </a:endParaRPr>
          </a:p>
        </p:txBody>
      </p:sp>
      <p:sp>
        <p:nvSpPr>
          <p:cNvPr id="7" name="Rectangle 6"/>
          <p:cNvSpPr/>
          <p:nvPr/>
        </p:nvSpPr>
        <p:spPr>
          <a:xfrm>
            <a:off x="5422005" y="3000776"/>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Quests</a:t>
            </a:r>
            <a:endParaRPr lang="en-GB" sz="2000" b="1" dirty="0">
              <a:solidFill>
                <a:schemeClr val="tx1"/>
              </a:solidFill>
            </a:endParaRPr>
          </a:p>
        </p:txBody>
      </p:sp>
      <p:sp>
        <p:nvSpPr>
          <p:cNvPr id="8" name="Rectangle 7"/>
          <p:cNvSpPr/>
          <p:nvPr/>
        </p:nvSpPr>
        <p:spPr>
          <a:xfrm>
            <a:off x="5422005" y="3837903"/>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Achievements</a:t>
            </a:r>
            <a:endParaRPr lang="en-GB" sz="2000" b="1" dirty="0">
              <a:solidFill>
                <a:schemeClr val="tx1"/>
              </a:solidFill>
            </a:endParaRPr>
          </a:p>
        </p:txBody>
      </p:sp>
      <p:sp>
        <p:nvSpPr>
          <p:cNvPr id="9" name="Rectangle 8"/>
          <p:cNvSpPr/>
          <p:nvPr/>
        </p:nvSpPr>
        <p:spPr>
          <a:xfrm>
            <a:off x="5422005" y="4687909"/>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Analytics</a:t>
            </a:r>
            <a:endParaRPr lang="en-GB" sz="2000" b="1" dirty="0">
              <a:solidFill>
                <a:schemeClr val="tx1"/>
              </a:solidFill>
            </a:endParaRPr>
          </a:p>
        </p:txBody>
      </p:sp>
      <p:sp>
        <p:nvSpPr>
          <p:cNvPr id="10" name="Rectangle 9"/>
          <p:cNvSpPr/>
          <p:nvPr/>
        </p:nvSpPr>
        <p:spPr>
          <a:xfrm>
            <a:off x="5422005" y="5422005"/>
            <a:ext cx="1931831" cy="708339"/>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Partner Reporting</a:t>
            </a:r>
            <a:endParaRPr lang="en-GB" sz="2000" b="1" dirty="0">
              <a:solidFill>
                <a:schemeClr val="tx1"/>
              </a:solidFill>
            </a:endParaRPr>
          </a:p>
        </p:txBody>
      </p:sp>
      <p:sp>
        <p:nvSpPr>
          <p:cNvPr id="11" name="Rectangle 10"/>
          <p:cNvSpPr/>
          <p:nvPr/>
        </p:nvSpPr>
        <p:spPr>
          <a:xfrm>
            <a:off x="1609859" y="1725768"/>
            <a:ext cx="2086377" cy="347729"/>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EXP</a:t>
            </a:r>
            <a:endParaRPr lang="en-GB" sz="2000" b="1" dirty="0"/>
          </a:p>
        </p:txBody>
      </p:sp>
      <p:sp>
        <p:nvSpPr>
          <p:cNvPr id="12" name="Rectangle 11"/>
          <p:cNvSpPr/>
          <p:nvPr/>
        </p:nvSpPr>
        <p:spPr>
          <a:xfrm>
            <a:off x="1609859" y="2086374"/>
            <a:ext cx="2086377" cy="347729"/>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Item</a:t>
            </a:r>
            <a:endParaRPr lang="en-GB" sz="2000" b="1" dirty="0"/>
          </a:p>
        </p:txBody>
      </p:sp>
      <p:sp>
        <p:nvSpPr>
          <p:cNvPr id="13" name="Rectangle 12"/>
          <p:cNvSpPr/>
          <p:nvPr/>
        </p:nvSpPr>
        <p:spPr>
          <a:xfrm>
            <a:off x="1609859" y="2446981"/>
            <a:ext cx="2086377" cy="347729"/>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Gold</a:t>
            </a:r>
            <a:endParaRPr lang="en-GB" sz="2000" b="1" dirty="0"/>
          </a:p>
        </p:txBody>
      </p:sp>
      <p:sp>
        <p:nvSpPr>
          <p:cNvPr id="14" name="TextBox 13"/>
          <p:cNvSpPr txBox="1"/>
          <p:nvPr/>
        </p:nvSpPr>
        <p:spPr>
          <a:xfrm>
            <a:off x="7547021" y="2202287"/>
            <a:ext cx="1149097" cy="461665"/>
          </a:xfrm>
          <a:prstGeom prst="rect">
            <a:avLst/>
          </a:prstGeom>
          <a:noFill/>
        </p:spPr>
        <p:txBody>
          <a:bodyPr wrap="none" rtlCol="0">
            <a:spAutoFit/>
          </a:bodyPr>
          <a:lstStyle/>
          <a:p>
            <a:r>
              <a:rPr lang="en-GB" sz="2400" b="1" dirty="0" smtClean="0">
                <a:solidFill>
                  <a:schemeClr val="bg1"/>
                </a:solidFill>
              </a:rPr>
              <a:t>Process</a:t>
            </a:r>
            <a:endParaRPr lang="en-GB" sz="2400" b="1" dirty="0">
              <a:solidFill>
                <a:schemeClr val="bg1"/>
              </a:solidFill>
            </a:endParaRPr>
          </a:p>
        </p:txBody>
      </p:sp>
      <p:sp>
        <p:nvSpPr>
          <p:cNvPr id="15" name="TextBox 14"/>
          <p:cNvSpPr txBox="1"/>
          <p:nvPr/>
        </p:nvSpPr>
        <p:spPr>
          <a:xfrm>
            <a:off x="7547021" y="1339403"/>
            <a:ext cx="1003544" cy="461665"/>
          </a:xfrm>
          <a:prstGeom prst="rect">
            <a:avLst/>
          </a:prstGeom>
          <a:noFill/>
        </p:spPr>
        <p:txBody>
          <a:bodyPr wrap="none" rtlCol="0">
            <a:spAutoFit/>
          </a:bodyPr>
          <a:lstStyle/>
          <a:p>
            <a:r>
              <a:rPr lang="en-GB" sz="2400" b="1" dirty="0" smtClean="0">
                <a:solidFill>
                  <a:schemeClr val="bg1"/>
                </a:solidFill>
              </a:rPr>
              <a:t>Ignore</a:t>
            </a:r>
            <a:endParaRPr lang="en-GB" sz="2400" b="1" dirty="0">
              <a:solidFill>
                <a:schemeClr val="bg1"/>
              </a:solidFill>
            </a:endParaRPr>
          </a:p>
        </p:txBody>
      </p:sp>
      <p:sp>
        <p:nvSpPr>
          <p:cNvPr id="16" name="TextBox 15"/>
          <p:cNvSpPr txBox="1"/>
          <p:nvPr/>
        </p:nvSpPr>
        <p:spPr>
          <a:xfrm>
            <a:off x="7547021" y="3825026"/>
            <a:ext cx="1003544" cy="461665"/>
          </a:xfrm>
          <a:prstGeom prst="rect">
            <a:avLst/>
          </a:prstGeom>
          <a:noFill/>
        </p:spPr>
        <p:txBody>
          <a:bodyPr wrap="none" rtlCol="0">
            <a:spAutoFit/>
          </a:bodyPr>
          <a:lstStyle/>
          <a:p>
            <a:r>
              <a:rPr lang="en-GB" sz="2400" b="1" dirty="0" smtClean="0">
                <a:solidFill>
                  <a:schemeClr val="bg1"/>
                </a:solidFill>
              </a:rPr>
              <a:t>Ignore</a:t>
            </a:r>
            <a:endParaRPr lang="en-GB" sz="2400" b="1" dirty="0">
              <a:solidFill>
                <a:schemeClr val="bg1"/>
              </a:solidFill>
            </a:endParaRPr>
          </a:p>
        </p:txBody>
      </p:sp>
      <p:sp>
        <p:nvSpPr>
          <p:cNvPr id="17" name="TextBox 16"/>
          <p:cNvSpPr txBox="1"/>
          <p:nvPr/>
        </p:nvSpPr>
        <p:spPr>
          <a:xfrm>
            <a:off x="7547021" y="3000778"/>
            <a:ext cx="1003544" cy="461665"/>
          </a:xfrm>
          <a:prstGeom prst="rect">
            <a:avLst/>
          </a:prstGeom>
          <a:noFill/>
        </p:spPr>
        <p:txBody>
          <a:bodyPr wrap="none" rtlCol="0">
            <a:spAutoFit/>
          </a:bodyPr>
          <a:lstStyle/>
          <a:p>
            <a:r>
              <a:rPr lang="en-GB" sz="2400" b="1" dirty="0" smtClean="0">
                <a:solidFill>
                  <a:schemeClr val="bg1"/>
                </a:solidFill>
              </a:rPr>
              <a:t>Ignore</a:t>
            </a:r>
            <a:endParaRPr lang="en-GB" sz="2400" b="1" dirty="0">
              <a:solidFill>
                <a:schemeClr val="bg1"/>
              </a:solidFill>
            </a:endParaRPr>
          </a:p>
        </p:txBody>
      </p:sp>
      <p:sp>
        <p:nvSpPr>
          <p:cNvPr id="18" name="TextBox 17"/>
          <p:cNvSpPr txBox="1"/>
          <p:nvPr/>
        </p:nvSpPr>
        <p:spPr>
          <a:xfrm>
            <a:off x="7547021" y="4687910"/>
            <a:ext cx="1149097" cy="461665"/>
          </a:xfrm>
          <a:prstGeom prst="rect">
            <a:avLst/>
          </a:prstGeom>
          <a:noFill/>
        </p:spPr>
        <p:txBody>
          <a:bodyPr wrap="none" rtlCol="0">
            <a:spAutoFit/>
          </a:bodyPr>
          <a:lstStyle/>
          <a:p>
            <a:r>
              <a:rPr lang="en-GB" sz="2400" b="1" dirty="0" smtClean="0">
                <a:solidFill>
                  <a:schemeClr val="bg1"/>
                </a:solidFill>
              </a:rPr>
              <a:t>Process</a:t>
            </a:r>
            <a:endParaRPr lang="en-GB" sz="2400" b="1" dirty="0">
              <a:solidFill>
                <a:schemeClr val="bg1"/>
              </a:solidFill>
            </a:endParaRPr>
          </a:p>
        </p:txBody>
      </p:sp>
      <p:sp>
        <p:nvSpPr>
          <p:cNvPr id="19" name="TextBox 18"/>
          <p:cNvSpPr txBox="1"/>
          <p:nvPr/>
        </p:nvSpPr>
        <p:spPr>
          <a:xfrm>
            <a:off x="7547021" y="5537915"/>
            <a:ext cx="1003544" cy="461665"/>
          </a:xfrm>
          <a:prstGeom prst="rect">
            <a:avLst/>
          </a:prstGeom>
          <a:noFill/>
        </p:spPr>
        <p:txBody>
          <a:bodyPr wrap="none" rtlCol="0">
            <a:spAutoFit/>
          </a:bodyPr>
          <a:lstStyle/>
          <a:p>
            <a:r>
              <a:rPr lang="en-GB" sz="2400" b="1" dirty="0" smtClean="0">
                <a:solidFill>
                  <a:schemeClr val="bg1"/>
                </a:solidFill>
              </a:rPr>
              <a:t>Ignore</a:t>
            </a:r>
            <a:endParaRPr lang="en-GB" sz="2400" b="1" dirty="0">
              <a:solidFill>
                <a:schemeClr val="bg1"/>
              </a:solidFill>
            </a:endParaRPr>
          </a:p>
        </p:txBody>
      </p: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9859" y="1378039"/>
            <a:ext cx="2086377" cy="347729"/>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Caught Gnome</a:t>
            </a:r>
            <a:endParaRPr lang="en-GB" sz="2000" b="1" dirty="0"/>
          </a:p>
        </p:txBody>
      </p:sp>
      <p:sp>
        <p:nvSpPr>
          <p:cNvPr id="3" name="Rectangle 2"/>
          <p:cNvSpPr/>
          <p:nvPr/>
        </p:nvSpPr>
        <p:spPr>
          <a:xfrm>
            <a:off x="5422005" y="1365159"/>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Trapping</a:t>
            </a:r>
            <a:endParaRPr lang="en-GB" sz="2000" b="1" dirty="0">
              <a:solidFill>
                <a:schemeClr val="tx1"/>
              </a:solidFill>
            </a:endParaRPr>
          </a:p>
        </p:txBody>
      </p:sp>
      <p:sp>
        <p:nvSpPr>
          <p:cNvPr id="4" name="TextBox 3"/>
          <p:cNvSpPr txBox="1"/>
          <p:nvPr/>
        </p:nvSpPr>
        <p:spPr>
          <a:xfrm>
            <a:off x="2125016" y="734096"/>
            <a:ext cx="1037463" cy="461665"/>
          </a:xfrm>
          <a:prstGeom prst="rect">
            <a:avLst/>
          </a:prstGeom>
          <a:noFill/>
        </p:spPr>
        <p:txBody>
          <a:bodyPr wrap="none" rtlCol="0">
            <a:spAutoFit/>
          </a:bodyPr>
          <a:lstStyle/>
          <a:p>
            <a:r>
              <a:rPr lang="en-GB" sz="2400" b="1" dirty="0" smtClean="0">
                <a:solidFill>
                  <a:schemeClr val="bg1"/>
                </a:solidFill>
              </a:rPr>
              <a:t>Queue</a:t>
            </a:r>
            <a:endParaRPr lang="en-GB" sz="2400" b="1" dirty="0">
              <a:solidFill>
                <a:schemeClr val="bg1"/>
              </a:solidFill>
            </a:endParaRPr>
          </a:p>
        </p:txBody>
      </p:sp>
      <p:cxnSp>
        <p:nvCxnSpPr>
          <p:cNvPr id="5" name="Straight Arrow Connector 4"/>
          <p:cNvCxnSpPr/>
          <p:nvPr/>
        </p:nvCxnSpPr>
        <p:spPr>
          <a:xfrm rot="5400000">
            <a:off x="-392806" y="2981459"/>
            <a:ext cx="3000778" cy="1588"/>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422005" y="2202285"/>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Levelling</a:t>
            </a:r>
            <a:endParaRPr lang="en-GB" sz="2000" b="1" dirty="0">
              <a:solidFill>
                <a:schemeClr val="tx1"/>
              </a:solidFill>
            </a:endParaRPr>
          </a:p>
        </p:txBody>
      </p:sp>
      <p:sp>
        <p:nvSpPr>
          <p:cNvPr id="7" name="Rectangle 6"/>
          <p:cNvSpPr/>
          <p:nvPr/>
        </p:nvSpPr>
        <p:spPr>
          <a:xfrm>
            <a:off x="5422005" y="3000776"/>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Quests</a:t>
            </a:r>
            <a:endParaRPr lang="en-GB" sz="2000" b="1" dirty="0">
              <a:solidFill>
                <a:schemeClr val="tx1"/>
              </a:solidFill>
            </a:endParaRPr>
          </a:p>
        </p:txBody>
      </p:sp>
      <p:sp>
        <p:nvSpPr>
          <p:cNvPr id="8" name="Rectangle 7"/>
          <p:cNvSpPr/>
          <p:nvPr/>
        </p:nvSpPr>
        <p:spPr>
          <a:xfrm>
            <a:off x="5422005" y="3837903"/>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Achievements</a:t>
            </a:r>
            <a:endParaRPr lang="en-GB" sz="2000" b="1" dirty="0">
              <a:solidFill>
                <a:schemeClr val="tx1"/>
              </a:solidFill>
            </a:endParaRPr>
          </a:p>
        </p:txBody>
      </p:sp>
      <p:sp>
        <p:nvSpPr>
          <p:cNvPr id="9" name="Rectangle 8"/>
          <p:cNvSpPr/>
          <p:nvPr/>
        </p:nvSpPr>
        <p:spPr>
          <a:xfrm>
            <a:off x="5422005" y="4687909"/>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Analytics</a:t>
            </a:r>
            <a:endParaRPr lang="en-GB" sz="2000" b="1" dirty="0">
              <a:solidFill>
                <a:schemeClr val="tx1"/>
              </a:solidFill>
            </a:endParaRPr>
          </a:p>
        </p:txBody>
      </p:sp>
      <p:sp>
        <p:nvSpPr>
          <p:cNvPr id="10" name="Rectangle 9"/>
          <p:cNvSpPr/>
          <p:nvPr/>
        </p:nvSpPr>
        <p:spPr>
          <a:xfrm>
            <a:off x="5422005" y="5422005"/>
            <a:ext cx="1931831" cy="708339"/>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Partner Reporting</a:t>
            </a:r>
            <a:endParaRPr lang="en-GB" sz="2000" b="1" dirty="0">
              <a:solidFill>
                <a:schemeClr val="tx1"/>
              </a:solidFill>
            </a:endParaRPr>
          </a:p>
        </p:txBody>
      </p:sp>
      <p:sp>
        <p:nvSpPr>
          <p:cNvPr id="11" name="Rectangle 10"/>
          <p:cNvSpPr/>
          <p:nvPr/>
        </p:nvSpPr>
        <p:spPr>
          <a:xfrm>
            <a:off x="1609859" y="1725768"/>
            <a:ext cx="2086377" cy="347729"/>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EXP</a:t>
            </a:r>
            <a:endParaRPr lang="en-GB" sz="2000" b="1" dirty="0"/>
          </a:p>
        </p:txBody>
      </p:sp>
      <p:sp>
        <p:nvSpPr>
          <p:cNvPr id="12" name="Rectangle 11"/>
          <p:cNvSpPr/>
          <p:nvPr/>
        </p:nvSpPr>
        <p:spPr>
          <a:xfrm>
            <a:off x="1609859" y="2086374"/>
            <a:ext cx="2086377" cy="347729"/>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Item</a:t>
            </a:r>
            <a:endParaRPr lang="en-GB" sz="2000" b="1" dirty="0"/>
          </a:p>
        </p:txBody>
      </p:sp>
      <p:sp>
        <p:nvSpPr>
          <p:cNvPr id="13" name="Rectangle 12"/>
          <p:cNvSpPr/>
          <p:nvPr/>
        </p:nvSpPr>
        <p:spPr>
          <a:xfrm>
            <a:off x="1609859" y="2446981"/>
            <a:ext cx="2086377" cy="347729"/>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Gold</a:t>
            </a:r>
            <a:endParaRPr lang="en-GB" sz="2000" b="1" dirty="0"/>
          </a:p>
        </p:txBody>
      </p:sp>
      <p:sp>
        <p:nvSpPr>
          <p:cNvPr id="14" name="Rectangle 13"/>
          <p:cNvSpPr/>
          <p:nvPr/>
        </p:nvSpPr>
        <p:spPr>
          <a:xfrm>
            <a:off x="1609859" y="2807587"/>
            <a:ext cx="2086377" cy="347729"/>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Level Up</a:t>
            </a:r>
            <a:endParaRPr lang="en-GB" sz="2000" b="1" dirty="0"/>
          </a:p>
        </p:txBody>
      </p:sp>
      <p:cxnSp>
        <p:nvCxnSpPr>
          <p:cNvPr id="15" name="Straight Arrow Connector 14"/>
          <p:cNvCxnSpPr>
            <a:stCxn id="6" idx="1"/>
            <a:endCxn id="14" idx="3"/>
          </p:cNvCxnSpPr>
          <p:nvPr/>
        </p:nvCxnSpPr>
        <p:spPr>
          <a:xfrm rot="10800000" flipV="1">
            <a:off x="3696237" y="2427666"/>
            <a:ext cx="1725769" cy="553786"/>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9859" y="1378039"/>
            <a:ext cx="2086377" cy="347729"/>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Caught Gnome</a:t>
            </a:r>
            <a:endParaRPr lang="en-GB" sz="2000" b="1" dirty="0"/>
          </a:p>
        </p:txBody>
      </p:sp>
      <p:sp>
        <p:nvSpPr>
          <p:cNvPr id="3" name="Rectangle 2"/>
          <p:cNvSpPr/>
          <p:nvPr/>
        </p:nvSpPr>
        <p:spPr>
          <a:xfrm>
            <a:off x="5422005" y="1365159"/>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Trapping</a:t>
            </a:r>
            <a:endParaRPr lang="en-GB" sz="2000" b="1" dirty="0">
              <a:solidFill>
                <a:schemeClr val="tx1"/>
              </a:solidFill>
            </a:endParaRPr>
          </a:p>
        </p:txBody>
      </p:sp>
      <p:sp>
        <p:nvSpPr>
          <p:cNvPr id="4" name="TextBox 3"/>
          <p:cNvSpPr txBox="1"/>
          <p:nvPr/>
        </p:nvSpPr>
        <p:spPr>
          <a:xfrm>
            <a:off x="2125016" y="734096"/>
            <a:ext cx="1037463" cy="461665"/>
          </a:xfrm>
          <a:prstGeom prst="rect">
            <a:avLst/>
          </a:prstGeom>
          <a:noFill/>
        </p:spPr>
        <p:txBody>
          <a:bodyPr wrap="none" rtlCol="0">
            <a:spAutoFit/>
          </a:bodyPr>
          <a:lstStyle/>
          <a:p>
            <a:r>
              <a:rPr lang="en-GB" sz="2400" b="1" dirty="0" smtClean="0">
                <a:solidFill>
                  <a:schemeClr val="bg1"/>
                </a:solidFill>
              </a:rPr>
              <a:t>Queue</a:t>
            </a:r>
            <a:endParaRPr lang="en-GB" sz="2400" b="1" dirty="0">
              <a:solidFill>
                <a:schemeClr val="bg1"/>
              </a:solidFill>
            </a:endParaRPr>
          </a:p>
        </p:txBody>
      </p:sp>
      <p:cxnSp>
        <p:nvCxnSpPr>
          <p:cNvPr id="5" name="Straight Arrow Connector 4"/>
          <p:cNvCxnSpPr/>
          <p:nvPr/>
        </p:nvCxnSpPr>
        <p:spPr>
          <a:xfrm rot="5400000">
            <a:off x="-392806" y="2981459"/>
            <a:ext cx="3000778" cy="1588"/>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422005" y="2202285"/>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Levelling</a:t>
            </a:r>
            <a:endParaRPr lang="en-GB" sz="2000" b="1" dirty="0">
              <a:solidFill>
                <a:schemeClr val="tx1"/>
              </a:solidFill>
            </a:endParaRPr>
          </a:p>
        </p:txBody>
      </p:sp>
      <p:sp>
        <p:nvSpPr>
          <p:cNvPr id="7" name="Rectangle 6"/>
          <p:cNvSpPr/>
          <p:nvPr/>
        </p:nvSpPr>
        <p:spPr>
          <a:xfrm>
            <a:off x="5422005" y="3000776"/>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Quests</a:t>
            </a:r>
            <a:endParaRPr lang="en-GB" sz="2000" b="1" dirty="0">
              <a:solidFill>
                <a:schemeClr val="tx1"/>
              </a:solidFill>
            </a:endParaRPr>
          </a:p>
        </p:txBody>
      </p:sp>
      <p:sp>
        <p:nvSpPr>
          <p:cNvPr id="8" name="Rectangle 7"/>
          <p:cNvSpPr/>
          <p:nvPr/>
        </p:nvSpPr>
        <p:spPr>
          <a:xfrm>
            <a:off x="5422005" y="3837903"/>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Achievements</a:t>
            </a:r>
            <a:endParaRPr lang="en-GB" sz="2000" b="1" dirty="0">
              <a:solidFill>
                <a:schemeClr val="tx1"/>
              </a:solidFill>
            </a:endParaRPr>
          </a:p>
        </p:txBody>
      </p:sp>
      <p:sp>
        <p:nvSpPr>
          <p:cNvPr id="9" name="Rectangle 8"/>
          <p:cNvSpPr/>
          <p:nvPr/>
        </p:nvSpPr>
        <p:spPr>
          <a:xfrm>
            <a:off x="5422005" y="4687909"/>
            <a:ext cx="1931831" cy="450761"/>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Analytics</a:t>
            </a:r>
            <a:endParaRPr lang="en-GB" sz="2000" b="1" dirty="0">
              <a:solidFill>
                <a:schemeClr val="tx1"/>
              </a:solidFill>
            </a:endParaRPr>
          </a:p>
        </p:txBody>
      </p:sp>
      <p:sp>
        <p:nvSpPr>
          <p:cNvPr id="10" name="Rectangle 9"/>
          <p:cNvSpPr/>
          <p:nvPr/>
        </p:nvSpPr>
        <p:spPr>
          <a:xfrm>
            <a:off x="5422005" y="5422005"/>
            <a:ext cx="1931831" cy="708339"/>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tx1"/>
                </a:solidFill>
              </a:rPr>
              <a:t>Partner Reporting</a:t>
            </a:r>
            <a:endParaRPr lang="en-GB" sz="2000" b="1" dirty="0">
              <a:solidFill>
                <a:schemeClr val="tx1"/>
              </a:solidFill>
            </a:endParaRPr>
          </a:p>
        </p:txBody>
      </p:sp>
      <p:sp>
        <p:nvSpPr>
          <p:cNvPr id="11" name="Rectangle 10"/>
          <p:cNvSpPr/>
          <p:nvPr/>
        </p:nvSpPr>
        <p:spPr>
          <a:xfrm>
            <a:off x="1609859" y="1725768"/>
            <a:ext cx="2086377" cy="347729"/>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EXP</a:t>
            </a:r>
            <a:endParaRPr lang="en-GB" sz="2000" b="1" dirty="0"/>
          </a:p>
        </p:txBody>
      </p:sp>
      <p:sp>
        <p:nvSpPr>
          <p:cNvPr id="12" name="Rectangle 11"/>
          <p:cNvSpPr/>
          <p:nvPr/>
        </p:nvSpPr>
        <p:spPr>
          <a:xfrm>
            <a:off x="1609859" y="2086374"/>
            <a:ext cx="2086377" cy="347729"/>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Item</a:t>
            </a:r>
            <a:endParaRPr lang="en-GB" sz="2000" b="1" dirty="0"/>
          </a:p>
        </p:txBody>
      </p:sp>
      <p:sp>
        <p:nvSpPr>
          <p:cNvPr id="13" name="Rectangle 12"/>
          <p:cNvSpPr/>
          <p:nvPr/>
        </p:nvSpPr>
        <p:spPr>
          <a:xfrm>
            <a:off x="1609859" y="2446981"/>
            <a:ext cx="2086377" cy="347729"/>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Gold</a:t>
            </a:r>
            <a:endParaRPr lang="en-GB" sz="2000" b="1" dirty="0"/>
          </a:p>
        </p:txBody>
      </p:sp>
      <p:sp>
        <p:nvSpPr>
          <p:cNvPr id="14" name="Rectangle 13"/>
          <p:cNvSpPr/>
          <p:nvPr/>
        </p:nvSpPr>
        <p:spPr>
          <a:xfrm>
            <a:off x="1609859" y="2807587"/>
            <a:ext cx="2086377" cy="347729"/>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Level Up</a:t>
            </a:r>
            <a:endParaRPr lang="en-GB" sz="2000" b="1" dirty="0"/>
          </a:p>
        </p:txBody>
      </p:sp>
      <p:cxnSp>
        <p:nvCxnSpPr>
          <p:cNvPr id="15" name="Straight Arrow Connector 14"/>
          <p:cNvCxnSpPr>
            <a:stCxn id="12" idx="3"/>
          </p:cNvCxnSpPr>
          <p:nvPr/>
        </p:nvCxnSpPr>
        <p:spPr>
          <a:xfrm flipV="1">
            <a:off x="3696236" y="1590541"/>
            <a:ext cx="1725769" cy="669698"/>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2" idx="3"/>
          </p:cNvCxnSpPr>
          <p:nvPr/>
        </p:nvCxnSpPr>
        <p:spPr>
          <a:xfrm>
            <a:off x="3696236" y="2260239"/>
            <a:ext cx="1725769" cy="167427"/>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3"/>
          </p:cNvCxnSpPr>
          <p:nvPr/>
        </p:nvCxnSpPr>
        <p:spPr>
          <a:xfrm>
            <a:off x="3696236" y="2260239"/>
            <a:ext cx="1725769" cy="965918"/>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3"/>
          </p:cNvCxnSpPr>
          <p:nvPr/>
        </p:nvCxnSpPr>
        <p:spPr>
          <a:xfrm>
            <a:off x="3696236" y="2260239"/>
            <a:ext cx="1725769" cy="1803045"/>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3"/>
          </p:cNvCxnSpPr>
          <p:nvPr/>
        </p:nvCxnSpPr>
        <p:spPr>
          <a:xfrm>
            <a:off x="3696236" y="2260239"/>
            <a:ext cx="1725769" cy="265305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3"/>
          </p:cNvCxnSpPr>
          <p:nvPr/>
        </p:nvCxnSpPr>
        <p:spPr>
          <a:xfrm>
            <a:off x="3696236" y="2260239"/>
            <a:ext cx="1725769" cy="3515936"/>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Message Broker Pattern</a:t>
            </a:r>
            <a:endParaRPr lang="en-GB" dirty="0"/>
          </a:p>
        </p:txBody>
      </p:sp>
      <p:sp>
        <p:nvSpPr>
          <p:cNvPr id="3" name="Content Placeholder 2"/>
          <p:cNvSpPr>
            <a:spLocks noGrp="1"/>
          </p:cNvSpPr>
          <p:nvPr>
            <p:ph sz="quarter" idx="10"/>
          </p:nvPr>
        </p:nvSpPr>
        <p:spPr/>
        <p:txBody>
          <a:bodyPr/>
          <a:lstStyle/>
          <a:p>
            <a:r>
              <a:rPr lang="en-GB" dirty="0" smtClean="0"/>
              <a:t>Simple</a:t>
            </a:r>
          </a:p>
          <a:p>
            <a:r>
              <a:rPr lang="en-GB" dirty="0" smtClean="0"/>
              <a:t>Flexible</a:t>
            </a:r>
          </a:p>
          <a:p>
            <a:r>
              <a:rPr lang="en-GB" dirty="0" smtClean="0"/>
              <a:t>Extensible</a:t>
            </a:r>
          </a:p>
          <a:p>
            <a:r>
              <a:rPr lang="en-GB" dirty="0" smtClean="0"/>
              <a:t>Requires many types of facts!</a:t>
            </a:r>
            <a:endParaRPr lang="en-GB" dirty="0"/>
          </a:p>
        </p:txBody>
      </p:sp>
    </p:spTree>
  </p:cSld>
  <p:clrMapOvr>
    <a:masterClrMapping/>
  </p:clrMapOvr>
  <p:transition spd="med">
    <p:strips dir="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lum contrast="25000"/>
          </a:blip>
          <a:srcRect/>
          <a:stretch>
            <a:fillRect/>
          </a:stretch>
        </p:blipFill>
        <p:spPr bwMode="auto">
          <a:xfrm>
            <a:off x="1378939" y="1815921"/>
            <a:ext cx="6143625" cy="2971800"/>
          </a:xfrm>
          <a:prstGeom prst="rect">
            <a:avLst/>
          </a:prstGeom>
          <a:noFill/>
          <a:ln w="9525">
            <a:noFill/>
            <a:miter lim="800000"/>
            <a:headEnd/>
            <a:tailEnd/>
          </a:ln>
          <a:effectLst/>
        </p:spPr>
      </p:pic>
      <p:sp>
        <p:nvSpPr>
          <p:cNvPr id="5" name="TextBox 4"/>
          <p:cNvSpPr txBox="1"/>
          <p:nvPr/>
        </p:nvSpPr>
        <p:spPr>
          <a:xfrm>
            <a:off x="4492625" y="3035300"/>
            <a:ext cx="3602781" cy="400110"/>
          </a:xfrm>
          <a:prstGeom prst="rect">
            <a:avLst/>
          </a:prstGeom>
          <a:noFill/>
        </p:spPr>
        <p:txBody>
          <a:bodyPr wrap="none" rtlCol="0">
            <a:spAutoFit/>
          </a:bodyPr>
          <a:lstStyle/>
          <a:p>
            <a:r>
              <a:rPr lang="en-GB" sz="2000" dirty="0" smtClean="0">
                <a:solidFill>
                  <a:srgbClr val="FFFF00"/>
                </a:solidFill>
              </a:rPr>
              <a:t>OK for small number of DU cases</a:t>
            </a:r>
            <a:endParaRPr lang="en-GB" sz="2000" dirty="0">
              <a:solidFill>
                <a:srgbClr val="FFFF00"/>
              </a:solidFill>
            </a:endParaRPr>
          </a:p>
        </p:txBody>
      </p:sp>
    </p:spTree>
  </p:cSld>
  <p:clrMapOvr>
    <a:masterClrMapping/>
  </p:clrMapOvr>
  <p:transition spd="med">
    <p:strips dir="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F#?</a:t>
            </a:r>
            <a:endParaRPr lang="en-GB" dirty="0"/>
          </a:p>
        </p:txBody>
      </p:sp>
      <p:sp>
        <p:nvSpPr>
          <p:cNvPr id="3" name="Content Placeholder 2"/>
          <p:cNvSpPr>
            <a:spLocks noGrp="1"/>
          </p:cNvSpPr>
          <p:nvPr>
            <p:ph sz="quarter" idx="10"/>
          </p:nvPr>
        </p:nvSpPr>
        <p:spPr/>
        <p:txBody>
          <a:bodyPr/>
          <a:lstStyle/>
          <a:p>
            <a:r>
              <a:rPr lang="en-GB" dirty="0" smtClean="0"/>
              <a:t>Records</a:t>
            </a:r>
          </a:p>
          <a:p>
            <a:r>
              <a:rPr lang="en-GB" dirty="0" smtClean="0"/>
              <a:t>Discriminated Unions</a:t>
            </a:r>
          </a:p>
          <a:p>
            <a:r>
              <a:rPr lang="en-GB" dirty="0" err="1" smtClean="0"/>
              <a:t>MailboxProcessor</a:t>
            </a:r>
            <a:r>
              <a:rPr lang="en-GB" sz="2000" dirty="0" smtClean="0"/>
              <a:t> (aka Agents)</a:t>
            </a:r>
            <a:endParaRPr lang="en-GB" dirty="0" smtClean="0"/>
          </a:p>
          <a:p>
            <a:r>
              <a:rPr lang="en-GB" dirty="0" smtClean="0"/>
              <a:t>Computation Expressions </a:t>
            </a:r>
            <a:r>
              <a:rPr lang="en-GB" sz="2000" dirty="0" smtClean="0"/>
              <a:t>(aka Workflows)</a:t>
            </a:r>
            <a:endParaRPr lang="en-GB" dirty="0" smtClean="0"/>
          </a:p>
          <a:p>
            <a:r>
              <a:rPr lang="en-GB" dirty="0" smtClean="0"/>
              <a:t>Type Providers</a:t>
            </a:r>
          </a:p>
          <a:p>
            <a:r>
              <a:rPr lang="en-GB" dirty="0" smtClean="0"/>
              <a:t>Quotations</a:t>
            </a:r>
          </a:p>
          <a:p>
            <a:r>
              <a:rPr lang="en-GB" dirty="0" smtClean="0"/>
              <a:t>Units of Measure</a:t>
            </a:r>
          </a:p>
        </p:txBody>
      </p:sp>
    </p:spTree>
  </p:cSld>
  <p:clrMapOvr>
    <a:masterClrMapping/>
  </p:clrMapOvr>
  <p:transition spd="med">
    <p:strips dir="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lum contrast="25000"/>
          </a:blip>
          <a:srcRect/>
          <a:stretch>
            <a:fillRect/>
          </a:stretch>
        </p:blipFill>
        <p:spPr bwMode="auto">
          <a:xfrm>
            <a:off x="656825" y="599364"/>
            <a:ext cx="7830352" cy="5659274"/>
          </a:xfrm>
          <a:prstGeom prst="rect">
            <a:avLst/>
          </a:prstGeom>
          <a:noFill/>
          <a:ln w="9525">
            <a:noFill/>
            <a:miter lim="800000"/>
            <a:headEnd/>
            <a:tailEnd/>
          </a:ln>
          <a:effectLst/>
        </p:spPr>
      </p:pic>
      <p:sp>
        <p:nvSpPr>
          <p:cNvPr id="3" name="Oval 2"/>
          <p:cNvSpPr/>
          <p:nvPr/>
        </p:nvSpPr>
        <p:spPr>
          <a:xfrm>
            <a:off x="383116" y="633942"/>
            <a:ext cx="3588809" cy="785283"/>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traight Connector 3"/>
          <p:cNvCxnSpPr/>
          <p:nvPr/>
        </p:nvCxnSpPr>
        <p:spPr>
          <a:xfrm>
            <a:off x="1172634" y="6141509"/>
            <a:ext cx="5285316"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171575" y="5398559"/>
            <a:ext cx="369570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660400" y="4528608"/>
            <a:ext cx="7912100" cy="1853142"/>
          </a:xfrm>
          <a:prstGeom prst="roundRect">
            <a:avLst>
              <a:gd name="adj" fmla="val 6377"/>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9"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F#?</a:t>
            </a:r>
            <a:endParaRPr lang="en-GB" dirty="0"/>
          </a:p>
        </p:txBody>
      </p:sp>
      <p:sp>
        <p:nvSpPr>
          <p:cNvPr id="3" name="Content Placeholder 2"/>
          <p:cNvSpPr>
            <a:spLocks noGrp="1"/>
          </p:cNvSpPr>
          <p:nvPr>
            <p:ph sz="quarter" idx="10"/>
          </p:nvPr>
        </p:nvSpPr>
        <p:spPr/>
        <p:txBody>
          <a:bodyPr/>
          <a:lstStyle/>
          <a:p>
            <a:r>
              <a:rPr lang="en-GB" dirty="0" smtClean="0"/>
              <a:t>Time to Market</a:t>
            </a:r>
          </a:p>
          <a:p>
            <a:r>
              <a:rPr lang="en-GB" dirty="0" smtClean="0"/>
              <a:t>Efficiency</a:t>
            </a:r>
          </a:p>
          <a:p>
            <a:r>
              <a:rPr lang="en-GB" dirty="0" smtClean="0"/>
              <a:t>Correctness</a:t>
            </a:r>
          </a:p>
          <a:p>
            <a:r>
              <a:rPr lang="en-GB" dirty="0" smtClean="0"/>
              <a:t>Complexity</a:t>
            </a:r>
            <a:endParaRPr lang="en-GB" dirty="0"/>
          </a:p>
        </p:txBody>
      </p:sp>
    </p:spTree>
  </p:cSld>
  <p:clrMapOvr>
    <a:masterClrMapping/>
  </p:clrMapOvr>
  <p:transition spd="med">
    <p:strips dir="ru"/>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F#?</a:t>
            </a:r>
            <a:endParaRPr lang="en-GB" dirty="0"/>
          </a:p>
        </p:txBody>
      </p:sp>
      <p:sp>
        <p:nvSpPr>
          <p:cNvPr id="3" name="Content Placeholder 2"/>
          <p:cNvSpPr>
            <a:spLocks noGrp="1"/>
          </p:cNvSpPr>
          <p:nvPr>
            <p:ph sz="quarter" idx="10"/>
          </p:nvPr>
        </p:nvSpPr>
        <p:spPr/>
        <p:txBody>
          <a:bodyPr/>
          <a:lstStyle/>
          <a:p>
            <a:r>
              <a:rPr lang="en-GB" dirty="0" smtClean="0"/>
              <a:t>Discriminated Unions</a:t>
            </a:r>
          </a:p>
          <a:p>
            <a:pPr lvl="1"/>
            <a:r>
              <a:rPr lang="en-GB" dirty="0" smtClean="0"/>
              <a:t>Saved days/weeks in writing and maintaining </a:t>
            </a:r>
            <a:r>
              <a:rPr lang="en-GB" smtClean="0"/>
              <a:t>a very large </a:t>
            </a:r>
            <a:r>
              <a:rPr lang="en-GB" dirty="0" smtClean="0"/>
              <a:t>class hierarchy</a:t>
            </a:r>
          </a:p>
          <a:p>
            <a:r>
              <a:rPr lang="en-GB" dirty="0" smtClean="0"/>
              <a:t>Pattern Matching</a:t>
            </a:r>
          </a:p>
          <a:p>
            <a:pPr lvl="1"/>
            <a:r>
              <a:rPr lang="en-GB" dirty="0" smtClean="0"/>
              <a:t>Clear and concise way to handle all branch conditions</a:t>
            </a:r>
          </a:p>
        </p:txBody>
      </p:sp>
    </p:spTree>
  </p:cSld>
  <p:clrMapOvr>
    <a:masterClrMapping/>
  </p:clrMapOvr>
  <p:transition spd="med">
    <p:strips dir="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Case Study #4</a:t>
            </a:r>
            <a:endParaRPr lang="en-GB" dirty="0"/>
          </a:p>
        </p:txBody>
      </p:sp>
      <p:sp>
        <p:nvSpPr>
          <p:cNvPr id="3" name="Content Placeholder 2"/>
          <p:cNvSpPr>
            <a:spLocks noGrp="1"/>
          </p:cNvSpPr>
          <p:nvPr>
            <p:ph sz="quarter" idx="10"/>
          </p:nvPr>
        </p:nvSpPr>
        <p:spPr/>
        <p:txBody>
          <a:bodyPr/>
          <a:lstStyle/>
          <a:p>
            <a:endParaRPr lang="en-GB" dirty="0" smtClean="0"/>
          </a:p>
          <a:p>
            <a:r>
              <a:rPr lang="en-GB" dirty="0" smtClean="0"/>
              <a:t>DynamoDB.SQL*</a:t>
            </a:r>
          </a:p>
          <a:p>
            <a:pPr lvl="1"/>
            <a:r>
              <a:rPr lang="en-GB" dirty="0" smtClean="0"/>
              <a:t>SQL-like external DSL for working with Amazon DynamoDB</a:t>
            </a:r>
          </a:p>
          <a:p>
            <a:pPr lvl="1"/>
            <a:r>
              <a:rPr lang="en-GB" dirty="0" smtClean="0"/>
              <a:t>Built on top </a:t>
            </a:r>
            <a:r>
              <a:rPr lang="en-GB" smtClean="0"/>
              <a:t>of FParsec</a:t>
            </a:r>
            <a:endParaRPr lang="en-GB" dirty="0"/>
          </a:p>
        </p:txBody>
      </p:sp>
      <p:sp>
        <p:nvSpPr>
          <p:cNvPr id="6" name="Content Placeholder 2"/>
          <p:cNvSpPr txBox="1">
            <a:spLocks/>
          </p:cNvSpPr>
          <p:nvPr/>
        </p:nvSpPr>
        <p:spPr>
          <a:xfrm>
            <a:off x="461963" y="6129867"/>
            <a:ext cx="8229600" cy="499533"/>
          </a:xfrm>
          <a:prstGeom prst="rect">
            <a:avLst/>
          </a:prstGeom>
        </p:spPr>
        <p:txBody>
          <a:bodyPr/>
          <a:lstStyle/>
          <a:p>
            <a:pPr marL="342900" lvl="0" indent="-342900">
              <a:spcBef>
                <a:spcPts val="1200"/>
              </a:spcBef>
              <a:spcAft>
                <a:spcPts val="600"/>
              </a:spcAft>
            </a:pPr>
            <a:r>
              <a:rPr kumimoji="0" lang="en-GB" sz="16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 </a:t>
            </a:r>
            <a:r>
              <a:rPr lang="en-GB" sz="1600" dirty="0" smtClean="0">
                <a:hlinkClick r:id="rId3"/>
              </a:rPr>
              <a:t>http://theburningmonk.github.io/DynamoDb.SQL</a:t>
            </a:r>
            <a:r>
              <a:rPr kumimoji="0" lang="en-GB" sz="16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 </a:t>
            </a:r>
          </a:p>
        </p:txBody>
      </p:sp>
    </p:spTree>
  </p:cSld>
  <p:clrMapOvr>
    <a:masterClrMapping/>
  </p:clrMapOvr>
  <p:transition spd="med">
    <p:strips dir="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http://www.dataversity.net/wp-content/uploads/2012/01/dynamo.jpg"/>
          <p:cNvPicPr>
            <a:picLocks noChangeAspect="1" noChangeArrowheads="1"/>
          </p:cNvPicPr>
          <p:nvPr/>
        </p:nvPicPr>
        <p:blipFill>
          <a:blip r:embed="rId3" cstate="print"/>
          <a:srcRect/>
          <a:stretch>
            <a:fillRect/>
          </a:stretch>
        </p:blipFill>
        <p:spPr bwMode="auto">
          <a:xfrm>
            <a:off x="5481109" y="1718733"/>
            <a:ext cx="3228975" cy="3228975"/>
          </a:xfrm>
          <a:prstGeom prst="rect">
            <a:avLst/>
          </a:prstGeom>
          <a:noFill/>
        </p:spPr>
      </p:pic>
      <p:sp>
        <p:nvSpPr>
          <p:cNvPr id="2" name="Title 1"/>
          <p:cNvSpPr>
            <a:spLocks noGrp="1"/>
          </p:cNvSpPr>
          <p:nvPr>
            <p:ph type="title"/>
          </p:nvPr>
        </p:nvSpPr>
        <p:spPr/>
        <p:txBody>
          <a:bodyPr/>
          <a:lstStyle/>
          <a:p>
            <a:r>
              <a:rPr lang="en-GB" dirty="0" smtClean="0"/>
              <a:t>Amazon DynamoDB</a:t>
            </a:r>
            <a:endParaRPr lang="en-GB" dirty="0"/>
          </a:p>
        </p:txBody>
      </p:sp>
      <p:sp>
        <p:nvSpPr>
          <p:cNvPr id="3" name="Content Placeholder 2"/>
          <p:cNvSpPr>
            <a:spLocks noGrp="1"/>
          </p:cNvSpPr>
          <p:nvPr>
            <p:ph sz="quarter" idx="10"/>
          </p:nvPr>
        </p:nvSpPr>
        <p:spPr/>
        <p:txBody>
          <a:bodyPr/>
          <a:lstStyle/>
          <a:p>
            <a:r>
              <a:rPr lang="en-GB" dirty="0" smtClean="0"/>
              <a:t>Fully managed NoSQL database</a:t>
            </a:r>
          </a:p>
          <a:p>
            <a:r>
              <a:rPr lang="en-GB" dirty="0" smtClean="0"/>
              <a:t>Provisioned throughput</a:t>
            </a:r>
          </a:p>
          <a:p>
            <a:r>
              <a:rPr lang="en-GB" dirty="0" smtClean="0"/>
              <a:t>Potentially </a:t>
            </a:r>
            <a:r>
              <a:rPr lang="en-GB" u="sng" dirty="0" smtClean="0"/>
              <a:t>infinitely</a:t>
            </a:r>
            <a:r>
              <a:rPr lang="en-GB" dirty="0" smtClean="0"/>
              <a:t> scalable</a:t>
            </a:r>
          </a:p>
          <a:p>
            <a:r>
              <a:rPr lang="en-GB" dirty="0" smtClean="0"/>
              <a:t>SSD-backed</a:t>
            </a:r>
          </a:p>
          <a:p>
            <a:r>
              <a:rPr lang="en-GB" dirty="0" smtClean="0"/>
              <a:t>Fast, predictable performance</a:t>
            </a:r>
          </a:p>
          <a:p>
            <a:r>
              <a:rPr lang="en-GB" dirty="0" smtClean="0"/>
              <a:t>Data replicated across data centres</a:t>
            </a:r>
          </a:p>
        </p:txBody>
      </p:sp>
    </p:spTree>
  </p:cSld>
  <p:clrMapOvr>
    <a:masterClrMapping/>
  </p:clrMapOvr>
  <p:transition spd="med">
    <p:strips dir="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Amazon DynamoDB</a:t>
            </a:r>
            <a:endParaRPr lang="en-GB" dirty="0"/>
          </a:p>
        </p:txBody>
      </p:sp>
      <p:sp>
        <p:nvSpPr>
          <p:cNvPr id="3" name="Content Placeholder 2"/>
          <p:cNvSpPr>
            <a:spLocks noGrp="1"/>
          </p:cNvSpPr>
          <p:nvPr>
            <p:ph sz="quarter" idx="10"/>
          </p:nvPr>
        </p:nvSpPr>
        <p:spPr/>
        <p:txBody>
          <a:bodyPr/>
          <a:lstStyle/>
          <a:p>
            <a:r>
              <a:rPr lang="en-GB" dirty="0" smtClean="0"/>
              <a:t>Semi-schema</a:t>
            </a:r>
          </a:p>
          <a:p>
            <a:pPr lvl="1"/>
            <a:r>
              <a:rPr lang="en-GB" dirty="0" smtClean="0"/>
              <a:t>Hash and Range key</a:t>
            </a:r>
          </a:p>
          <a:p>
            <a:pPr lvl="1"/>
            <a:r>
              <a:rPr lang="en-GB" dirty="0" smtClean="0"/>
              <a:t>Local Secondary Index</a:t>
            </a:r>
          </a:p>
          <a:p>
            <a:r>
              <a:rPr lang="en-GB" dirty="0" smtClean="0"/>
              <a:t>Supports both strong or eventual consistency</a:t>
            </a:r>
          </a:p>
          <a:p>
            <a:r>
              <a:rPr lang="en-GB" dirty="0" smtClean="0"/>
              <a:t>Supports ‘query’ and ‘scan’ operations</a:t>
            </a:r>
          </a:p>
          <a:p>
            <a:r>
              <a:rPr lang="en-GB" dirty="0" smtClean="0"/>
              <a:t>Supports parallel scans</a:t>
            </a:r>
          </a:p>
        </p:txBody>
      </p:sp>
    </p:spTree>
  </p:cSld>
  <p:clrMapOvr>
    <a:masterClrMapping/>
  </p:clrMapOvr>
  <p:transition spd="med">
    <p:strips dir="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Amazon DynamoDB</a:t>
            </a:r>
            <a:endParaRPr lang="en-GB" dirty="0"/>
          </a:p>
        </p:txBody>
      </p:sp>
      <p:sp>
        <p:nvSpPr>
          <p:cNvPr id="3" name="Content Placeholder 2"/>
          <p:cNvSpPr>
            <a:spLocks noGrp="1"/>
          </p:cNvSpPr>
          <p:nvPr>
            <p:ph sz="quarter" idx="10"/>
          </p:nvPr>
        </p:nvSpPr>
        <p:spPr/>
        <p:txBody>
          <a:bodyPr/>
          <a:lstStyle/>
          <a:p>
            <a:r>
              <a:rPr lang="en-GB" dirty="0" smtClean="0"/>
              <a:t>API is cumbersome to use</a:t>
            </a:r>
          </a:p>
          <a:p>
            <a:pPr lvl="1"/>
            <a:r>
              <a:rPr lang="en-GB" dirty="0" smtClean="0"/>
              <a:t>Non-trivial queries are hard to express</a:t>
            </a:r>
          </a:p>
          <a:p>
            <a:pPr lvl="1"/>
            <a:r>
              <a:rPr lang="en-GB" dirty="0" err="1" smtClean="0"/>
              <a:t>.Net</a:t>
            </a:r>
            <a:r>
              <a:rPr lang="en-GB" dirty="0" smtClean="0"/>
              <a:t> SDK doesn’t make it any easier...</a:t>
            </a:r>
          </a:p>
          <a:p>
            <a:pPr lvl="1"/>
            <a:r>
              <a:rPr lang="en-GB" dirty="0" smtClean="0"/>
              <a:t>Need an easier way to query for data</a:t>
            </a:r>
          </a:p>
        </p:txBody>
      </p:sp>
    </p:spTree>
  </p:cSld>
  <p:clrMapOvr>
    <a:masterClrMapping/>
  </p:clrMapOvr>
  <p:transition spd="med">
    <p:strips dir="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DynamoDB.SQL</a:t>
            </a:r>
            <a:endParaRPr lang="en-GB" dirty="0"/>
          </a:p>
        </p:txBody>
      </p:sp>
      <p:sp>
        <p:nvSpPr>
          <p:cNvPr id="3" name="Content Placeholder 2"/>
          <p:cNvSpPr>
            <a:spLocks noGrp="1"/>
          </p:cNvSpPr>
          <p:nvPr>
            <p:ph sz="quarter" idx="10"/>
          </p:nvPr>
        </p:nvSpPr>
        <p:spPr/>
        <p:txBody>
          <a:bodyPr/>
          <a:lstStyle/>
          <a:p>
            <a:r>
              <a:rPr lang="en-GB" dirty="0" smtClean="0"/>
              <a:t>Query with hash key only</a:t>
            </a:r>
          </a:p>
          <a:p>
            <a:pPr>
              <a:spcAft>
                <a:spcPts val="0"/>
              </a:spcAft>
              <a:buNone/>
            </a:pPr>
            <a:r>
              <a:rPr lang="en-GB" sz="2000" dirty="0" smtClean="0"/>
              <a:t>		SELECT Ticker, </a:t>
            </a:r>
            <a:r>
              <a:rPr lang="en-GB" sz="2000" dirty="0" err="1" smtClean="0"/>
              <a:t>TimeStamp</a:t>
            </a:r>
            <a:r>
              <a:rPr lang="en-GB" sz="2000" dirty="0" smtClean="0"/>
              <a:t>, Value FROM Prices </a:t>
            </a:r>
          </a:p>
          <a:p>
            <a:pPr>
              <a:spcBef>
                <a:spcPts val="0"/>
              </a:spcBef>
              <a:buNone/>
            </a:pPr>
            <a:r>
              <a:rPr lang="en-GB" sz="2000" dirty="0" smtClean="0"/>
              <a:t>		WHERE Ticker = “MSFT”</a:t>
            </a:r>
          </a:p>
          <a:p>
            <a:pPr>
              <a:buNone/>
            </a:pPr>
            <a:r>
              <a:rPr lang="en-GB" sz="2000" dirty="0" smtClean="0"/>
              <a:t>		SELECT * FROM Prices WHERE Ticker = “MST”</a:t>
            </a:r>
          </a:p>
          <a:p>
            <a:r>
              <a:rPr lang="en-GB" dirty="0" smtClean="0"/>
              <a:t>Query with hash and range key</a:t>
            </a:r>
          </a:p>
          <a:p>
            <a:pPr>
              <a:spcAft>
                <a:spcPts val="0"/>
              </a:spcAft>
              <a:buNone/>
            </a:pPr>
            <a:r>
              <a:rPr lang="en-GB" dirty="0" smtClean="0"/>
              <a:t>		</a:t>
            </a:r>
            <a:r>
              <a:rPr lang="en-GB" sz="2000" dirty="0" smtClean="0"/>
              <a:t>SELECT * FROM Prices</a:t>
            </a:r>
          </a:p>
          <a:p>
            <a:pPr>
              <a:spcBef>
                <a:spcPts val="0"/>
              </a:spcBef>
              <a:buNone/>
            </a:pPr>
            <a:r>
              <a:rPr lang="en-GB" sz="2000" dirty="0" smtClean="0"/>
              <a:t>		WHERE Ticker = “MSFT”</a:t>
            </a:r>
          </a:p>
          <a:p>
            <a:pPr>
              <a:spcBef>
                <a:spcPts val="0"/>
              </a:spcBef>
              <a:buNone/>
            </a:pPr>
            <a:r>
              <a:rPr lang="en-GB" sz="2000" dirty="0" smtClean="0"/>
              <a:t>		AND      </a:t>
            </a:r>
            <a:r>
              <a:rPr lang="en-GB" sz="2000" dirty="0" err="1" smtClean="0"/>
              <a:t>TimeStamp</a:t>
            </a:r>
            <a:r>
              <a:rPr lang="en-GB" sz="2000" dirty="0" smtClean="0"/>
              <a:t> BEGINS WITH “2013-10”</a:t>
            </a:r>
            <a:endParaRPr lang="en-GB" dirty="0" smtClean="0"/>
          </a:p>
        </p:txBody>
      </p:sp>
    </p:spTree>
  </p:cSld>
  <p:clrMapOvr>
    <a:masterClrMapping/>
  </p:clrMapOvr>
  <p:transition spd="med">
    <p:strips dir="r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DynamoDB.SQL</a:t>
            </a:r>
            <a:endParaRPr lang="en-GB" dirty="0"/>
          </a:p>
        </p:txBody>
      </p:sp>
      <p:sp>
        <p:nvSpPr>
          <p:cNvPr id="3" name="Content Placeholder 2"/>
          <p:cNvSpPr>
            <a:spLocks noGrp="1"/>
          </p:cNvSpPr>
          <p:nvPr>
            <p:ph sz="quarter" idx="10"/>
          </p:nvPr>
        </p:nvSpPr>
        <p:spPr/>
        <p:txBody>
          <a:bodyPr/>
          <a:lstStyle/>
          <a:p>
            <a:r>
              <a:rPr lang="en-GB" dirty="0" smtClean="0"/>
              <a:t>Ordering and Limiting number of results</a:t>
            </a:r>
          </a:p>
          <a:p>
            <a:pPr>
              <a:spcAft>
                <a:spcPts val="0"/>
              </a:spcAft>
              <a:buNone/>
            </a:pPr>
            <a:r>
              <a:rPr lang="en-GB" dirty="0" smtClean="0"/>
              <a:t>		</a:t>
            </a:r>
            <a:r>
              <a:rPr lang="en-GB" sz="2000" dirty="0" smtClean="0"/>
              <a:t>SELECT * FROM Prices WHERE Ticker = “MSFT”</a:t>
            </a:r>
          </a:p>
          <a:p>
            <a:pPr>
              <a:spcBef>
                <a:spcPts val="0"/>
              </a:spcBef>
              <a:spcAft>
                <a:spcPts val="0"/>
              </a:spcAft>
              <a:buNone/>
            </a:pPr>
            <a:r>
              <a:rPr lang="en-GB" sz="2000" dirty="0" smtClean="0"/>
              <a:t>		ORDER ASC</a:t>
            </a:r>
          </a:p>
          <a:p>
            <a:pPr>
              <a:spcBef>
                <a:spcPts val="0"/>
              </a:spcBef>
              <a:buNone/>
            </a:pPr>
            <a:r>
              <a:rPr lang="en-GB" sz="2000" dirty="0" smtClean="0"/>
              <a:t>		LIMIT 100</a:t>
            </a:r>
            <a:endParaRPr lang="en-GB" dirty="0" smtClean="0"/>
          </a:p>
          <a:p>
            <a:r>
              <a:rPr lang="en-GB" dirty="0" smtClean="0"/>
              <a:t>Using eventual consistency and throttling</a:t>
            </a:r>
          </a:p>
          <a:p>
            <a:pPr lvl="1">
              <a:spcBef>
                <a:spcPts val="1200"/>
              </a:spcBef>
              <a:buNone/>
            </a:pPr>
            <a:r>
              <a:rPr lang="en-GB" sz="2000" dirty="0" smtClean="0"/>
              <a:t>		SELECT * FROM Prices WHERE Ticker = “MSFT”</a:t>
            </a:r>
          </a:p>
          <a:p>
            <a:pPr lvl="1">
              <a:buNone/>
            </a:pPr>
            <a:r>
              <a:rPr lang="en-GB" sz="2000" dirty="0" smtClean="0"/>
              <a:t>		WITH (</a:t>
            </a:r>
            <a:r>
              <a:rPr lang="en-GB" sz="2000" dirty="0" err="1" smtClean="0"/>
              <a:t>NoConsistentRead</a:t>
            </a:r>
            <a:r>
              <a:rPr lang="en-GB" sz="2000" dirty="0" smtClean="0"/>
              <a:t>, </a:t>
            </a:r>
            <a:r>
              <a:rPr lang="en-GB" sz="2000" dirty="0" err="1" smtClean="0"/>
              <a:t>PageSize</a:t>
            </a:r>
            <a:r>
              <a:rPr lang="en-GB" sz="2000" dirty="0" smtClean="0"/>
              <a:t>(10))</a:t>
            </a:r>
          </a:p>
        </p:txBody>
      </p:sp>
    </p:spTree>
  </p:cSld>
  <p:clrMapOvr>
    <a:masterClrMapping/>
  </p:clrMapOvr>
  <p:transition spd="med">
    <p:strips dir="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DynamoDB.SQL</a:t>
            </a:r>
            <a:endParaRPr lang="en-GB" dirty="0"/>
          </a:p>
        </p:txBody>
      </p:sp>
      <p:sp>
        <p:nvSpPr>
          <p:cNvPr id="3" name="Content Placeholder 2"/>
          <p:cNvSpPr>
            <a:spLocks noGrp="1"/>
          </p:cNvSpPr>
          <p:nvPr>
            <p:ph sz="quarter" idx="10"/>
          </p:nvPr>
        </p:nvSpPr>
        <p:spPr/>
        <p:txBody>
          <a:bodyPr/>
          <a:lstStyle/>
          <a:p>
            <a:r>
              <a:rPr lang="en-GB" dirty="0" smtClean="0"/>
              <a:t>Counting without returning data</a:t>
            </a:r>
          </a:p>
          <a:p>
            <a:pPr>
              <a:buNone/>
            </a:pPr>
            <a:r>
              <a:rPr lang="en-GB" dirty="0" smtClean="0"/>
              <a:t>		</a:t>
            </a:r>
            <a:r>
              <a:rPr lang="en-GB" sz="2000" dirty="0" smtClean="0"/>
              <a:t>COUNT * FROM Prices WHERE Ticker = “MSFT”</a:t>
            </a:r>
          </a:p>
          <a:p>
            <a:pPr>
              <a:spcAft>
                <a:spcPts val="0"/>
              </a:spcAft>
              <a:buNone/>
            </a:pPr>
            <a:r>
              <a:rPr lang="en-GB" sz="2000" dirty="0" smtClean="0"/>
              <a:t>		COUNT * FROM Prices </a:t>
            </a:r>
          </a:p>
          <a:p>
            <a:pPr>
              <a:spcBef>
                <a:spcPts val="0"/>
              </a:spcBef>
              <a:spcAft>
                <a:spcPts val="0"/>
              </a:spcAft>
              <a:buNone/>
            </a:pPr>
            <a:r>
              <a:rPr lang="en-GB" sz="2000" dirty="0" smtClean="0"/>
              <a:t>		WHERE Ticker = “MSFT” </a:t>
            </a:r>
          </a:p>
          <a:p>
            <a:pPr>
              <a:spcBef>
                <a:spcPts val="0"/>
              </a:spcBef>
              <a:spcAft>
                <a:spcPts val="0"/>
              </a:spcAft>
              <a:buNone/>
            </a:pPr>
            <a:r>
              <a:rPr lang="en-GB" sz="2000" dirty="0" smtClean="0"/>
              <a:t>		AND      </a:t>
            </a:r>
            <a:r>
              <a:rPr lang="en-GB" sz="2000" dirty="0" err="1" smtClean="0"/>
              <a:t>TimeStamp</a:t>
            </a:r>
            <a:r>
              <a:rPr lang="en-GB" sz="2000" dirty="0" smtClean="0"/>
              <a:t> BEGINS WITH “2013-10”</a:t>
            </a:r>
          </a:p>
        </p:txBody>
      </p:sp>
    </p:spTree>
  </p:cSld>
  <p:clrMapOvr>
    <a:masterClrMapping/>
  </p:clrMapOvr>
  <p:transition spd="med">
    <p:strips dir="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F#?</a:t>
            </a:r>
            <a:endParaRPr lang="en-GB" dirty="0"/>
          </a:p>
        </p:txBody>
      </p:sp>
      <p:sp>
        <p:nvSpPr>
          <p:cNvPr id="3" name="Content Placeholder 2"/>
          <p:cNvSpPr>
            <a:spLocks noGrp="1"/>
          </p:cNvSpPr>
          <p:nvPr>
            <p:ph sz="quarter" idx="10"/>
          </p:nvPr>
        </p:nvSpPr>
        <p:spPr/>
        <p:txBody>
          <a:bodyPr/>
          <a:lstStyle/>
          <a:p>
            <a:r>
              <a:rPr lang="en-GB" dirty="0" smtClean="0"/>
              <a:t>Time to Market</a:t>
            </a:r>
          </a:p>
          <a:p>
            <a:r>
              <a:rPr lang="en-GB" dirty="0" smtClean="0"/>
              <a:t>Efficiency</a:t>
            </a:r>
          </a:p>
          <a:p>
            <a:r>
              <a:rPr lang="en-GB" dirty="0" smtClean="0"/>
              <a:t>Correctness</a:t>
            </a:r>
          </a:p>
          <a:p>
            <a:r>
              <a:rPr lang="en-GB" dirty="0" smtClean="0"/>
              <a:t>Complexity</a:t>
            </a:r>
            <a:endParaRPr lang="en-GB" dirty="0"/>
          </a:p>
        </p:txBody>
      </p:sp>
    </p:spTree>
  </p:cSld>
  <p:clrMapOvr>
    <a:masterClrMapping/>
  </p:clrMapOvr>
  <p:transition spd="med">
    <p:strips dir="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DynamoDB.SQL</a:t>
            </a:r>
            <a:endParaRPr lang="en-GB" dirty="0"/>
          </a:p>
        </p:txBody>
      </p:sp>
    </p:spTree>
  </p:cSld>
  <p:clrMapOvr>
    <a:masterClrMapping/>
  </p:clrMapOvr>
  <p:transition spd="med">
    <p:strips dir="ru"/>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F#?</a:t>
            </a:r>
            <a:endParaRPr lang="en-GB" dirty="0"/>
          </a:p>
        </p:txBody>
      </p:sp>
      <p:sp>
        <p:nvSpPr>
          <p:cNvPr id="3" name="Content Placeholder 2"/>
          <p:cNvSpPr>
            <a:spLocks noGrp="1"/>
          </p:cNvSpPr>
          <p:nvPr>
            <p:ph sz="quarter" idx="10"/>
          </p:nvPr>
        </p:nvSpPr>
        <p:spPr/>
        <p:txBody>
          <a:bodyPr/>
          <a:lstStyle/>
          <a:p>
            <a:r>
              <a:rPr lang="en-GB" dirty="0" smtClean="0"/>
              <a:t>Time to Market</a:t>
            </a:r>
          </a:p>
          <a:p>
            <a:r>
              <a:rPr lang="en-GB" dirty="0" smtClean="0"/>
              <a:t>Efficiency</a:t>
            </a:r>
          </a:p>
          <a:p>
            <a:r>
              <a:rPr lang="en-GB" dirty="0" smtClean="0"/>
              <a:t>Correctness</a:t>
            </a:r>
          </a:p>
          <a:p>
            <a:r>
              <a:rPr lang="en-GB" dirty="0" smtClean="0"/>
              <a:t>Complexity</a:t>
            </a:r>
            <a:endParaRPr lang="en-GB" dirty="0"/>
          </a:p>
        </p:txBody>
      </p:sp>
    </p:spTree>
  </p:cSld>
  <p:clrMapOvr>
    <a:masterClrMapping/>
  </p:clrMapOvr>
  <p:transition spd="med">
    <p:strips dir="ru"/>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F#?</a:t>
            </a:r>
            <a:endParaRPr lang="en-GB" dirty="0"/>
          </a:p>
        </p:txBody>
      </p:sp>
      <p:sp>
        <p:nvSpPr>
          <p:cNvPr id="3" name="Content Placeholder 2"/>
          <p:cNvSpPr>
            <a:spLocks noGrp="1"/>
          </p:cNvSpPr>
          <p:nvPr>
            <p:ph sz="quarter" idx="10"/>
          </p:nvPr>
        </p:nvSpPr>
        <p:spPr/>
        <p:txBody>
          <a:bodyPr/>
          <a:lstStyle/>
          <a:p>
            <a:r>
              <a:rPr lang="en-GB" dirty="0" smtClean="0"/>
              <a:t>Record and Discriminated Unions</a:t>
            </a:r>
          </a:p>
          <a:p>
            <a:pPr lvl="1"/>
            <a:r>
              <a:rPr lang="en-GB" dirty="0" smtClean="0"/>
              <a:t>Lightweight syntax for creating types and hierarchies</a:t>
            </a:r>
          </a:p>
          <a:p>
            <a:pPr lvl="1"/>
            <a:r>
              <a:rPr lang="en-GB" dirty="0" smtClean="0"/>
              <a:t>Illegal states cannot be represented</a:t>
            </a:r>
          </a:p>
          <a:p>
            <a:pPr lvl="1"/>
            <a:r>
              <a:rPr lang="en-GB" dirty="0" smtClean="0"/>
              <a:t>Immutable by default</a:t>
            </a:r>
          </a:p>
          <a:p>
            <a:r>
              <a:rPr lang="en-GB" dirty="0" smtClean="0"/>
              <a:t>Pattern matching</a:t>
            </a:r>
          </a:p>
          <a:p>
            <a:pPr lvl="1"/>
            <a:r>
              <a:rPr lang="en-GB" dirty="0" smtClean="0"/>
              <a:t>Clear and concise way to handle all branch conditions</a:t>
            </a:r>
          </a:p>
        </p:txBody>
      </p:sp>
    </p:spTree>
  </p:cSld>
  <p:clrMapOvr>
    <a:masterClrMapping/>
  </p:clrMapOvr>
  <p:transition spd="med">
    <p:strips dir="ru"/>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F#?</a:t>
            </a:r>
            <a:endParaRPr lang="en-GB" dirty="0"/>
          </a:p>
        </p:txBody>
      </p:sp>
      <p:sp>
        <p:nvSpPr>
          <p:cNvPr id="3" name="Content Placeholder 2"/>
          <p:cNvSpPr>
            <a:spLocks noGrp="1"/>
          </p:cNvSpPr>
          <p:nvPr>
            <p:ph sz="quarter" idx="10"/>
          </p:nvPr>
        </p:nvSpPr>
        <p:spPr/>
        <p:txBody>
          <a:bodyPr/>
          <a:lstStyle/>
          <a:p>
            <a:r>
              <a:rPr lang="en-GB" dirty="0" smtClean="0"/>
              <a:t>Active Patterns</a:t>
            </a:r>
          </a:p>
          <a:p>
            <a:pPr lvl="1"/>
            <a:r>
              <a:rPr lang="en-GB" dirty="0" smtClean="0"/>
              <a:t>Extends the power of pattern matching</a:t>
            </a:r>
          </a:p>
          <a:p>
            <a:pPr lvl="1"/>
            <a:r>
              <a:rPr lang="en-GB" dirty="0" err="1" smtClean="0"/>
              <a:t>Composable</a:t>
            </a:r>
            <a:endParaRPr lang="en-GB" dirty="0" smtClean="0"/>
          </a:p>
          <a:p>
            <a:r>
              <a:rPr lang="en-GB" dirty="0" err="1" smtClean="0"/>
              <a:t>Async</a:t>
            </a:r>
            <a:r>
              <a:rPr lang="en-GB" dirty="0" smtClean="0"/>
              <a:t> Workflows</a:t>
            </a:r>
          </a:p>
          <a:p>
            <a:pPr lvl="1"/>
            <a:r>
              <a:rPr lang="en-GB" dirty="0" smtClean="0"/>
              <a:t>Non-blocking IO</a:t>
            </a:r>
          </a:p>
          <a:p>
            <a:pPr lvl="1"/>
            <a:r>
              <a:rPr lang="en-GB" dirty="0" smtClean="0"/>
              <a:t>Convert synchronous code into asynchronous code with minimal code changes</a:t>
            </a:r>
          </a:p>
          <a:p>
            <a:pPr lvl="1"/>
            <a:r>
              <a:rPr lang="en-GB" dirty="0" smtClean="0"/>
              <a:t>Similar to C# 5’s </a:t>
            </a:r>
            <a:r>
              <a:rPr lang="en-GB" dirty="0" err="1" smtClean="0"/>
              <a:t>async</a:t>
            </a:r>
            <a:r>
              <a:rPr lang="en-GB" dirty="0" smtClean="0"/>
              <a:t>-await feature, but available in F# since 2007!</a:t>
            </a:r>
          </a:p>
        </p:txBody>
      </p:sp>
    </p:spTree>
  </p:cSld>
  <p:clrMapOvr>
    <a:masterClrMapping/>
  </p:clrMapOvr>
  <p:transition spd="med">
    <p:strips dir="ru"/>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idx="4294967295"/>
          </p:nvPr>
        </p:nvSpPr>
        <p:spPr>
          <a:xfrm>
            <a:off x="2771775" y="1338263"/>
            <a:ext cx="3600450" cy="995362"/>
          </a:xfrm>
          <a:prstGeom prst="roundRect">
            <a:avLst/>
          </a:prstGeom>
        </p:spPr>
        <p:style>
          <a:lnRef idx="3">
            <a:schemeClr val="lt1"/>
          </a:lnRef>
          <a:fillRef idx="1">
            <a:schemeClr val="accent1"/>
          </a:fillRef>
          <a:effectRef idx="1">
            <a:schemeClr val="accent1"/>
          </a:effectRef>
          <a:fontRef idx="minor">
            <a:schemeClr val="lt1"/>
          </a:fontRef>
        </p:style>
        <p:txBody>
          <a:bodyPr/>
          <a:lstStyle/>
          <a:p>
            <a:r>
              <a:rPr lang="en-GB" dirty="0" smtClean="0"/>
              <a:t>Thank You!</a:t>
            </a:r>
            <a:endParaRPr lang="en-GB" dirty="0"/>
          </a:p>
        </p:txBody>
      </p:sp>
    </p:spTree>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9"/>
          <p:cNvSpPr>
            <a:spLocks noGrp="1"/>
          </p:cNvSpPr>
          <p:nvPr>
            <p:ph type="title" idx="4294967295"/>
          </p:nvPr>
        </p:nvSpPr>
        <p:spPr>
          <a:xfrm>
            <a:off x="457203" y="315521"/>
            <a:ext cx="7836791" cy="5982248"/>
          </a:xfrm>
          <a:prstGeom prst="roundRect">
            <a:avLst>
              <a:gd name="adj" fmla="val 7942"/>
            </a:avLst>
          </a:prstGeom>
          <a:solidFill>
            <a:srgbClr val="1C1C1C">
              <a:alpha val="80000"/>
            </a:srgbClr>
          </a:solidFill>
        </p:spPr>
        <p:style>
          <a:lnRef idx="3">
            <a:schemeClr val="lt1"/>
          </a:lnRef>
          <a:fillRef idx="1">
            <a:schemeClr val="accent1"/>
          </a:fillRef>
          <a:effectRef idx="1">
            <a:schemeClr val="accent1"/>
          </a:effectRef>
          <a:fontRef idx="minor">
            <a:schemeClr val="lt1"/>
          </a:fontRef>
        </p:style>
        <p:txBody>
          <a:bodyPr>
            <a:noAutofit/>
          </a:bodyPr>
          <a:lstStyle/>
          <a:p>
            <a:pPr marL="360000" algn="l"/>
            <a:r>
              <a:rPr lang="en-GB" sz="2400" dirty="0" smtClean="0"/>
              <a:t/>
            </a:r>
            <a:br>
              <a:rPr lang="en-GB" sz="2400" dirty="0" smtClean="0"/>
            </a:br>
            <a:r>
              <a:rPr lang="en-GB" sz="2400" dirty="0" err="1" smtClean="0"/>
              <a:t>JackpotJoy</a:t>
            </a:r>
            <a:r>
              <a:rPr lang="en-GB" sz="2400" dirty="0" smtClean="0"/>
              <a:t> Slots</a:t>
            </a:r>
            <a:br>
              <a:rPr lang="en-GB" sz="2400" dirty="0" smtClean="0"/>
            </a:br>
            <a:r>
              <a:rPr lang="en-GB" sz="1800" dirty="0" smtClean="0">
                <a:solidFill>
                  <a:prstClr val="white"/>
                </a:solidFill>
              </a:rPr>
              <a:t>http://apps.facebook.com/jackpotjoyslots</a:t>
            </a:r>
            <a:br>
              <a:rPr lang="en-GB" sz="1800" dirty="0" smtClean="0">
                <a:solidFill>
                  <a:prstClr val="white"/>
                </a:solidFill>
              </a:rPr>
            </a:br>
            <a:r>
              <a:rPr lang="en-GB" sz="1800" dirty="0" smtClean="0">
                <a:solidFill>
                  <a:prstClr val="white"/>
                </a:solidFill>
              </a:rPr>
              <a:t> </a:t>
            </a:r>
            <a:r>
              <a:rPr lang="en-GB" sz="2400" dirty="0" smtClean="0"/>
              <a:t/>
            </a:r>
            <a:br>
              <a:rPr lang="en-GB" sz="2400" dirty="0" smtClean="0"/>
            </a:br>
            <a:r>
              <a:rPr lang="en-GB" sz="2400" dirty="0" smtClean="0"/>
              <a:t>Bingo Lane</a:t>
            </a:r>
            <a:br>
              <a:rPr lang="en-GB" sz="2400" dirty="0" smtClean="0"/>
            </a:br>
            <a:r>
              <a:rPr lang="en-GB" sz="1800" dirty="0" smtClean="0">
                <a:solidFill>
                  <a:prstClr val="white"/>
                </a:solidFill>
              </a:rPr>
              <a:t>http://apps.facebook.com/bingolane</a:t>
            </a:r>
            <a:r>
              <a:rPr lang="en-GB" sz="2400" dirty="0" smtClean="0"/>
              <a:t/>
            </a:r>
            <a:br>
              <a:rPr lang="en-GB" sz="2400" dirty="0" smtClean="0"/>
            </a:br>
            <a:r>
              <a:rPr lang="en-GB" sz="2400" dirty="0" smtClean="0"/>
              <a:t/>
            </a:r>
            <a:br>
              <a:rPr lang="en-GB" sz="2400" dirty="0" smtClean="0"/>
            </a:br>
            <a:r>
              <a:rPr lang="en-GB" sz="2400" dirty="0" smtClean="0"/>
              <a:t>Here Be Monsters</a:t>
            </a:r>
            <a:br>
              <a:rPr lang="en-GB" sz="2400" dirty="0" smtClean="0"/>
            </a:br>
            <a:r>
              <a:rPr lang="en-GB" sz="1800" dirty="0" smtClean="0"/>
              <a:t>http://apps.facebook.com/herebemonsters</a:t>
            </a:r>
            <a:br>
              <a:rPr lang="en-GB" sz="1800" dirty="0" smtClean="0"/>
            </a:br>
            <a:r>
              <a:rPr lang="en-GB" sz="2400" dirty="0" smtClean="0"/>
              <a:t/>
            </a:r>
            <a:br>
              <a:rPr lang="en-GB" sz="2400" dirty="0" smtClean="0"/>
            </a:br>
            <a:r>
              <a:rPr lang="en-GB" sz="2400" dirty="0" smtClean="0"/>
              <a:t>Building a MMORPG</a:t>
            </a:r>
            <a:r>
              <a:rPr lang="en-GB" sz="1800" dirty="0" smtClean="0">
                <a:solidFill>
                  <a:schemeClr val="bg1"/>
                </a:solidFill>
              </a:rPr>
              <a:t/>
            </a:r>
            <a:br>
              <a:rPr lang="en-GB" sz="1800" dirty="0" smtClean="0">
                <a:solidFill>
                  <a:schemeClr val="bg1"/>
                </a:solidFill>
              </a:rPr>
            </a:br>
            <a:r>
              <a:rPr lang="en-GB" sz="1800" dirty="0" smtClean="0">
                <a:solidFill>
                  <a:prstClr val="white"/>
                </a:solidFill>
              </a:rPr>
              <a:t>http://bit.ly/1hjqoL8</a:t>
            </a:r>
            <a:br>
              <a:rPr lang="en-GB" sz="1800" dirty="0" smtClean="0">
                <a:solidFill>
                  <a:prstClr val="white"/>
                </a:solidFill>
              </a:rPr>
            </a:br>
            <a:r>
              <a:rPr lang="en-GB" sz="1800" dirty="0" smtClean="0">
                <a:solidFill>
                  <a:prstClr val="white"/>
                </a:solidFill>
              </a:rPr>
              <a:t>http://slidesha.re/18MD4XY</a:t>
            </a:r>
            <a:r>
              <a:rPr lang="en-GB" sz="2400" dirty="0" smtClean="0"/>
              <a:t/>
            </a:r>
            <a:br>
              <a:rPr lang="en-GB" sz="2400" dirty="0" smtClean="0"/>
            </a:br>
            <a:r>
              <a:rPr lang="en-GB" sz="2400" dirty="0" smtClean="0"/>
              <a:t/>
            </a:r>
            <a:br>
              <a:rPr lang="en-GB" sz="2400" dirty="0" smtClean="0"/>
            </a:br>
            <a:r>
              <a:rPr lang="en-GB" sz="2400" dirty="0" smtClean="0"/>
              <a:t>Google I/O 2013 – Here Be BigQuery</a:t>
            </a:r>
            <a:br>
              <a:rPr lang="en-GB" sz="2400" dirty="0" smtClean="0"/>
            </a:br>
            <a:r>
              <a:rPr lang="en-GB" sz="1800" dirty="0" smtClean="0"/>
              <a:t>http://bit.ly/1fHjbce</a:t>
            </a:r>
            <a:endParaRPr lang="en-GB" sz="2400" dirty="0"/>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Case Study #1</a:t>
            </a:r>
            <a:endParaRPr lang="en-GB" dirty="0"/>
          </a:p>
        </p:txBody>
      </p:sp>
      <p:sp>
        <p:nvSpPr>
          <p:cNvPr id="3" name="Content Placeholder 2"/>
          <p:cNvSpPr>
            <a:spLocks noGrp="1"/>
          </p:cNvSpPr>
          <p:nvPr>
            <p:ph sz="quarter" idx="10"/>
          </p:nvPr>
        </p:nvSpPr>
        <p:spPr/>
        <p:txBody>
          <a:bodyPr/>
          <a:lstStyle/>
          <a:p>
            <a:pPr>
              <a:buNone/>
            </a:pPr>
            <a:endParaRPr lang="en-GB" dirty="0" smtClean="0"/>
          </a:p>
          <a:p>
            <a:r>
              <a:rPr lang="en-GB" dirty="0" smtClean="0"/>
              <a:t>Slots Engine</a:t>
            </a:r>
          </a:p>
          <a:p>
            <a:pPr lvl="1"/>
            <a:r>
              <a:rPr lang="en-GB" dirty="0" smtClean="0"/>
              <a:t>Written in F#</a:t>
            </a:r>
          </a:p>
          <a:p>
            <a:pPr lvl="1"/>
            <a:r>
              <a:rPr lang="en-GB" dirty="0" smtClean="0"/>
              <a:t>The ‘brain’</a:t>
            </a:r>
          </a:p>
          <a:p>
            <a:pPr lvl="1"/>
            <a:r>
              <a:rPr lang="en-GB" dirty="0" smtClean="0"/>
              <a:t>Enforces game rules and maths model</a:t>
            </a:r>
          </a:p>
        </p:txBody>
      </p:sp>
      <p:pic>
        <p:nvPicPr>
          <p:cNvPr id="4" name="Picture 5" descr="http://www.veryicon.com/icon/png/Movie%20%26%20TV/Futurama%20Vol.%203%20-%20The%20Aliens/Brain%20Spawn.png"/>
          <p:cNvPicPr>
            <a:picLocks noChangeAspect="1" noChangeArrowheads="1"/>
          </p:cNvPicPr>
          <p:nvPr/>
        </p:nvPicPr>
        <p:blipFill>
          <a:blip r:embed="rId2" cstate="print"/>
          <a:srcRect/>
          <a:stretch>
            <a:fillRect/>
          </a:stretch>
        </p:blipFill>
        <p:spPr bwMode="auto">
          <a:xfrm>
            <a:off x="4142241" y="1141487"/>
            <a:ext cx="2563360" cy="2563360"/>
          </a:xfrm>
          <a:prstGeom prst="rect">
            <a:avLst/>
          </a:prstGeom>
          <a:noFill/>
        </p:spPr>
      </p:pic>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Abstract Fla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gency">
      <a:majorFont>
        <a:latin typeface="Agency FB"/>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Abstract Fla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gency">
      <a:majorFont>
        <a:latin typeface="Agency FB"/>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Abstract Fla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gency">
      <a:majorFont>
        <a:latin typeface="Agency FB"/>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Abstract Flame</Template>
  <TotalTime>27427</TotalTime>
  <Words>1434</Words>
  <Application>Microsoft Office PowerPoint</Application>
  <PresentationFormat>On-screen Show (4:3)</PresentationFormat>
  <Paragraphs>481</Paragraphs>
  <Slides>85</Slides>
  <Notes>5</Notes>
  <HiddenSlides>0</HiddenSlides>
  <MMClips>0</MMClips>
  <ScaleCrop>false</ScaleCrop>
  <HeadingPairs>
    <vt:vector size="4" baseType="variant">
      <vt:variant>
        <vt:lpstr>Theme</vt:lpstr>
      </vt:variant>
      <vt:variant>
        <vt:i4>3</vt:i4>
      </vt:variant>
      <vt:variant>
        <vt:lpstr>Slide Titles</vt:lpstr>
      </vt:variant>
      <vt:variant>
        <vt:i4>85</vt:i4>
      </vt:variant>
    </vt:vector>
  </HeadingPairs>
  <TitlesOfParts>
    <vt:vector size="88" baseType="lpstr">
      <vt:lpstr>1_Abstract Flame</vt:lpstr>
      <vt:lpstr>3_Abstract Flame</vt:lpstr>
      <vt:lpstr>2_Abstract Flame</vt:lpstr>
      <vt:lpstr>Slide 1</vt:lpstr>
      <vt:lpstr>Slide 2</vt:lpstr>
      <vt:lpstr>Slide 3</vt:lpstr>
      <vt:lpstr>Slide 4</vt:lpstr>
      <vt:lpstr>Slide 5</vt:lpstr>
      <vt:lpstr>What is F#?</vt:lpstr>
      <vt:lpstr>What is F#?</vt:lpstr>
      <vt:lpstr>Why F#?</vt:lpstr>
      <vt:lpstr>Case Study #1</vt:lpstr>
      <vt:lpstr>Slide 10</vt:lpstr>
      <vt:lpstr>Winning at Slots</vt:lpstr>
      <vt:lpstr>Slide 12</vt:lpstr>
      <vt:lpstr>Slide 13</vt:lpstr>
      <vt:lpstr>Slide 14</vt:lpstr>
      <vt:lpstr>Slide 15</vt:lpstr>
      <vt:lpstr>Slide 16</vt:lpstr>
      <vt:lpstr>Slide 17</vt:lpstr>
      <vt:lpstr>Slide 18</vt:lpstr>
      <vt:lpstr>Slide 19</vt:lpstr>
      <vt:lpstr>Slide 20</vt:lpstr>
      <vt:lpstr>Slide 21</vt:lpstr>
      <vt:lpstr>Why F#?</vt:lpstr>
      <vt:lpstr>Why F#?</vt:lpstr>
      <vt:lpstr>Case Study #2</vt:lpstr>
      <vt:lpstr>Travel, Collect, Craft!</vt:lpstr>
      <vt:lpstr>Trap Monsters</vt:lpstr>
      <vt:lpstr>Slide 27</vt:lpstr>
      <vt:lpstr>Stateful Server</vt:lpstr>
      <vt:lpstr>Stateful Server</vt:lpstr>
      <vt:lpstr>Stateful Server</vt:lpstr>
      <vt:lpstr>Why Stateful Server?</vt:lpstr>
      <vt:lpstr>The Actor Model</vt:lpstr>
      <vt:lpstr>The Actor Model</vt:lpstr>
      <vt:lpstr>Stateful Server</vt:lpstr>
      <vt:lpstr>Stateful Server</vt:lpstr>
      <vt:lpstr>Stateful Server</vt:lpstr>
      <vt:lpstr>Stateful Server</vt:lpstr>
      <vt:lpstr>Stateful Server</vt:lpstr>
      <vt:lpstr>Stateful Server</vt:lpstr>
      <vt:lpstr>Slide 40</vt:lpstr>
      <vt:lpstr>Slide 41</vt:lpstr>
      <vt:lpstr>Slide 42</vt:lpstr>
      <vt:lpstr>Slide 43</vt:lpstr>
      <vt:lpstr>Slide 44</vt:lpstr>
      <vt:lpstr>Slide 45</vt:lpstr>
      <vt:lpstr>Why F#?</vt:lpstr>
      <vt:lpstr>Why F#?</vt:lpstr>
      <vt:lpstr>Why F#?</vt:lpstr>
      <vt:lpstr>Case Study #3</vt:lpstr>
      <vt:lpstr>Slide 50</vt:lpstr>
      <vt:lpstr>Slide 51</vt:lpstr>
      <vt:lpstr>Slide 52</vt:lpstr>
      <vt:lpstr>Slide 53</vt:lpstr>
      <vt:lpstr>Slide 54</vt:lpstr>
      <vt:lpstr>Slide 55</vt:lpstr>
      <vt:lpstr>Slide 56</vt:lpstr>
      <vt:lpstr>Slide 57</vt:lpstr>
      <vt:lpstr>Quests &amp; Achievements</vt:lpstr>
      <vt:lpstr>Quests &amp; Achievements</vt:lpstr>
      <vt:lpstr>Quests &amp; Achievements</vt:lpstr>
      <vt:lpstr>Slide 61</vt:lpstr>
      <vt:lpstr>Slide 62</vt:lpstr>
      <vt:lpstr>Slide 63</vt:lpstr>
      <vt:lpstr>Slide 64</vt:lpstr>
      <vt:lpstr>Slide 65</vt:lpstr>
      <vt:lpstr>Slide 66</vt:lpstr>
      <vt:lpstr>Slide 67</vt:lpstr>
      <vt:lpstr>Message Broker Pattern</vt:lpstr>
      <vt:lpstr>Slide 69</vt:lpstr>
      <vt:lpstr>Slide 70</vt:lpstr>
      <vt:lpstr>Why F#?</vt:lpstr>
      <vt:lpstr>Why F#?</vt:lpstr>
      <vt:lpstr>Case Study #4</vt:lpstr>
      <vt:lpstr>Amazon DynamoDB</vt:lpstr>
      <vt:lpstr>Amazon DynamoDB</vt:lpstr>
      <vt:lpstr>Amazon DynamoDB</vt:lpstr>
      <vt:lpstr>DynamoDB.SQL</vt:lpstr>
      <vt:lpstr>DynamoDB.SQL</vt:lpstr>
      <vt:lpstr>DynamoDB.SQL</vt:lpstr>
      <vt:lpstr>Slide 80</vt:lpstr>
      <vt:lpstr>Why F#?</vt:lpstr>
      <vt:lpstr>Why F#?</vt:lpstr>
      <vt:lpstr>Why F#?</vt:lpstr>
      <vt:lpstr>Thank You!</vt:lpstr>
      <vt:lpstr> JackpotJoy Slots http://apps.facebook.com/jackpotjoyslots   Bingo Lane http://apps.facebook.com/bingolane  Here Be Monsters http://apps.facebook.com/herebemonsters  Building a MMORPG http://bit.ly/1hjqoL8 http://slidesha.re/18MD4XY  Google I/O 2013 – Here Be BigQuery http://bit.ly/1fHjbce</vt:lpstr>
    </vt:vector>
  </TitlesOfParts>
  <Company>GameSys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Yan Cui</dc:creator>
  <cp:lastModifiedBy>theburningmonk</cp:lastModifiedBy>
  <cp:revision>2809</cp:revision>
  <dcterms:created xsi:type="dcterms:W3CDTF">2011-11-19T10:49:58Z</dcterms:created>
  <dcterms:modified xsi:type="dcterms:W3CDTF">2013-12-05T10:46:00Z</dcterms:modified>
</cp:coreProperties>
</file>